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50"/>
  </p:notesMasterIdLst>
  <p:sldIdLst>
    <p:sldId id="1169" r:id="rId2"/>
    <p:sldId id="1145" r:id="rId3"/>
    <p:sldId id="862" r:id="rId4"/>
    <p:sldId id="1171" r:id="rId5"/>
    <p:sldId id="1170" r:id="rId6"/>
    <p:sldId id="866" r:id="rId7"/>
    <p:sldId id="865" r:id="rId8"/>
    <p:sldId id="1173" r:id="rId9"/>
    <p:sldId id="867" r:id="rId10"/>
    <p:sldId id="1165" r:id="rId11"/>
    <p:sldId id="868" r:id="rId12"/>
    <p:sldId id="869" r:id="rId13"/>
    <p:sldId id="897" r:id="rId14"/>
    <p:sldId id="898" r:id="rId15"/>
    <p:sldId id="899" r:id="rId16"/>
    <p:sldId id="900" r:id="rId17"/>
    <p:sldId id="901" r:id="rId18"/>
    <p:sldId id="902" r:id="rId19"/>
    <p:sldId id="905" r:id="rId20"/>
    <p:sldId id="903" r:id="rId21"/>
    <p:sldId id="904" r:id="rId22"/>
    <p:sldId id="1174" r:id="rId23"/>
    <p:sldId id="1185" r:id="rId24"/>
    <p:sldId id="1175" r:id="rId25"/>
    <p:sldId id="1176" r:id="rId26"/>
    <p:sldId id="1178" r:id="rId27"/>
    <p:sldId id="1179" r:id="rId28"/>
    <p:sldId id="1180" r:id="rId29"/>
    <p:sldId id="1181" r:id="rId30"/>
    <p:sldId id="1184" r:id="rId31"/>
    <p:sldId id="1187" r:id="rId32"/>
    <p:sldId id="1192" r:id="rId33"/>
    <p:sldId id="1190" r:id="rId34"/>
    <p:sldId id="1193" r:id="rId35"/>
    <p:sldId id="1200" r:id="rId36"/>
    <p:sldId id="1213" r:id="rId37"/>
    <p:sldId id="1216" r:id="rId38"/>
    <p:sldId id="1217" r:id="rId39"/>
    <p:sldId id="1219" r:id="rId40"/>
    <p:sldId id="1214" r:id="rId41"/>
    <p:sldId id="1220" r:id="rId42"/>
    <p:sldId id="1221" r:id="rId43"/>
    <p:sldId id="1224" r:id="rId44"/>
    <p:sldId id="1212" r:id="rId45"/>
    <p:sldId id="1210" r:id="rId46"/>
    <p:sldId id="1201" r:id="rId47"/>
    <p:sldId id="1209" r:id="rId48"/>
    <p:sldId id="1211" r:id="rId49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1531" autoAdjust="0"/>
  </p:normalViewPr>
  <p:slideViewPr>
    <p:cSldViewPr>
      <p:cViewPr varScale="1">
        <p:scale>
          <a:sx n="75" d="100"/>
          <a:sy n="75" d="100"/>
        </p:scale>
        <p:origin x="12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1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BA7DAC1-2E2F-4259-BAD1-CDE73643226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202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AF94E9-A4DC-4988-994E-6A222FDCE818}" type="slidenum">
              <a:rPr lang="fr-FR"/>
              <a:pPr/>
              <a:t>1</a:t>
            </a:fld>
            <a:endParaRPr lang="fr-FR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382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0954A-FCC0-4458-9008-2B9EACC2E127}" type="slidenum">
              <a:rPr lang="fr-FR" smtClean="0"/>
              <a:pPr>
                <a:defRPr/>
              </a:pPr>
              <a:t>10</a:t>
            </a:fld>
            <a:endParaRPr lang="fr-F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76006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1C356D-FA05-4B16-8D6B-EE72E4533AE0}" type="slidenum">
              <a:rPr lang="fr-FR" smtClean="0"/>
              <a:pPr>
                <a:defRPr/>
              </a:pPr>
              <a:t>11</a:t>
            </a:fld>
            <a:endParaRPr lang="fr-FR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005981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5681D9-96B9-481C-84F6-D89766112226}" type="slidenum">
              <a:rPr lang="fr-FR" smtClean="0"/>
              <a:pPr>
                <a:defRPr/>
              </a:pPr>
              <a:t>12</a:t>
            </a:fld>
            <a:endParaRPr lang="fr-FR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890934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179EC5-6B53-4A51-80FB-5D2DEDD1D1C8}" type="slidenum">
              <a:rPr lang="fr-FR" smtClean="0"/>
              <a:pPr>
                <a:defRPr/>
              </a:pPr>
              <a:t>13</a:t>
            </a:fld>
            <a:endParaRPr lang="fr-FR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4163129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BAFE8-9467-4A08-8817-C4D55F8A5D89}" type="slidenum">
              <a:rPr lang="fr-FR"/>
              <a:pPr/>
              <a:t>14</a:t>
            </a:fld>
            <a:endParaRPr lang="fr-FR"/>
          </a:p>
        </p:txBody>
      </p:sp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515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B88746-C9F7-4261-B736-8734F021AFB1}" type="slidenum">
              <a:rPr lang="fr-FR" smtClean="0"/>
              <a:pPr>
                <a:defRPr/>
              </a:pPr>
              <a:t>15</a:t>
            </a:fld>
            <a:endParaRPr lang="fr-FR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524795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CA4819-45F0-4CFF-BA92-68B617BF8225}" type="slidenum">
              <a:rPr lang="fr-FR" smtClean="0"/>
              <a:pPr>
                <a:defRPr/>
              </a:pPr>
              <a:t>16</a:t>
            </a:fld>
            <a:endParaRPr lang="fr-FR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fr-FR" dirty="0" smtClean="0"/>
          </a:p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071577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2E9F29-0620-4FB3-9912-6C2ED53CF239}" type="slidenum">
              <a:rPr lang="fr-FR" smtClean="0"/>
              <a:pPr>
                <a:defRPr/>
              </a:pPr>
              <a:t>17</a:t>
            </a:fld>
            <a:endParaRPr lang="fr-FR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fr-FR" dirty="0" smtClean="0"/>
          </a:p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340886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E43A75-7569-4FA4-8369-BCD4E2547275}" type="slidenum">
              <a:rPr lang="fr-FR" smtClean="0"/>
              <a:pPr>
                <a:defRPr/>
              </a:pPr>
              <a:t>18</a:t>
            </a:fld>
            <a:endParaRPr lang="fr-FR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676641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01DB89-F571-4661-B7A4-2D25B66CBA08}" type="slidenum">
              <a:rPr lang="fr-FR" smtClean="0"/>
              <a:pPr>
                <a:defRPr/>
              </a:pPr>
              <a:t>19</a:t>
            </a:fld>
            <a:endParaRPr lang="fr-FR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280202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E02F06-6776-4AFC-9C66-29A2B9BE92E0}" type="slidenum">
              <a:rPr lang="fr-FR"/>
              <a:pPr/>
              <a:t>2</a:t>
            </a:fld>
            <a:endParaRPr lang="fr-FR"/>
          </a:p>
        </p:txBody>
      </p:sp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558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742F37-5B4D-4A50-BC54-8A00D02A75F1}" type="slidenum">
              <a:rPr lang="fr-FR" smtClean="0"/>
              <a:pPr>
                <a:defRPr/>
              </a:pPr>
              <a:t>20</a:t>
            </a:fld>
            <a:endParaRPr lang="fr-FR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388708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737D7E-2D79-466D-A1E5-F0D0A3980B86}" type="slidenum">
              <a:rPr lang="fr-FR" smtClean="0"/>
              <a:pPr>
                <a:defRPr/>
              </a:pPr>
              <a:t>21</a:t>
            </a:fld>
            <a:endParaRPr lang="fr-FR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679129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BAFE8-9467-4A08-8817-C4D55F8A5D89}" type="slidenum">
              <a:rPr lang="fr-FR"/>
              <a:pPr/>
              <a:t>22</a:t>
            </a:fld>
            <a:endParaRPr lang="fr-FR"/>
          </a:p>
        </p:txBody>
      </p:sp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547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5BC27C-1C38-4105-BACE-BB29D4E32DD0}" type="slidenum">
              <a:rPr lang="fr-FR"/>
              <a:pPr/>
              <a:t>23</a:t>
            </a:fld>
            <a:endParaRPr lang="fr-FR"/>
          </a:p>
        </p:txBody>
      </p:sp>
      <p:sp>
        <p:nvSpPr>
          <p:cNvPr id="70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Donner l’exemple d’</a:t>
            </a:r>
            <a:r>
              <a:rPr lang="fr-FR" dirty="0" err="1" smtClean="0"/>
              <a:t>israel</a:t>
            </a:r>
            <a:r>
              <a:rPr lang="fr-FR" dirty="0" smtClean="0"/>
              <a:t> </a:t>
            </a:r>
            <a:r>
              <a:rPr lang="fr-FR" dirty="0" err="1" smtClean="0"/>
              <a:t>valley</a:t>
            </a:r>
            <a:r>
              <a:rPr lang="fr-FR" dirty="0" smtClean="0"/>
              <a:t> en parlant d’</a:t>
            </a:r>
            <a:r>
              <a:rPr lang="fr-FR" dirty="0" err="1" smtClean="0"/>
              <a:t>outbrain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8570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658A34-3C3F-4216-8D30-27954BC75DF3}" type="slidenum">
              <a:rPr lang="fr-FR"/>
              <a:pPr/>
              <a:t>24</a:t>
            </a:fld>
            <a:endParaRPr lang="fr-FR"/>
          </a:p>
        </p:txBody>
      </p:sp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7561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658A34-3C3F-4216-8D30-27954BC75DF3}" type="slidenum">
              <a:rPr lang="fr-FR"/>
              <a:pPr/>
              <a:t>25</a:t>
            </a:fld>
            <a:endParaRPr lang="fr-FR"/>
          </a:p>
        </p:txBody>
      </p:sp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897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658A34-3C3F-4216-8D30-27954BC75DF3}" type="slidenum">
              <a:rPr lang="fr-FR"/>
              <a:pPr/>
              <a:t>26</a:t>
            </a:fld>
            <a:endParaRPr lang="fr-FR"/>
          </a:p>
        </p:txBody>
      </p:sp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1888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658A34-3C3F-4216-8D30-27954BC75DF3}" type="slidenum">
              <a:rPr lang="fr-FR"/>
              <a:pPr/>
              <a:t>27</a:t>
            </a:fld>
            <a:endParaRPr lang="fr-FR"/>
          </a:p>
        </p:txBody>
      </p:sp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7074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BAFE8-9467-4A08-8817-C4D55F8A5D89}" type="slidenum">
              <a:rPr lang="fr-FR"/>
              <a:pPr/>
              <a:t>28</a:t>
            </a:fld>
            <a:endParaRPr lang="fr-FR"/>
          </a:p>
        </p:txBody>
      </p:sp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0615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7BF54-4566-4DE5-815D-FCD6BFF44284}" type="slidenum">
              <a:rPr lang="fr-FR"/>
              <a:pPr/>
              <a:t>29</a:t>
            </a:fld>
            <a:endParaRPr lang="fr-FR"/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856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290183-8563-42CC-8A5D-C512D11C263C}" type="slidenum">
              <a:rPr lang="fr-FR"/>
              <a:pPr/>
              <a:t>3</a:t>
            </a:fld>
            <a:endParaRPr lang="fr-FR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1550" y="723900"/>
            <a:ext cx="4827588" cy="3621088"/>
          </a:xfrm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586288"/>
            <a:ext cx="4965700" cy="4346575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646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658A34-3C3F-4216-8D30-27954BC75DF3}" type="slidenum">
              <a:rPr lang="fr-FR"/>
              <a:pPr/>
              <a:t>30</a:t>
            </a:fld>
            <a:endParaRPr lang="fr-FR"/>
          </a:p>
        </p:txBody>
      </p:sp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288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BAFE8-9467-4A08-8817-C4D55F8A5D89}" type="slidenum">
              <a:rPr lang="fr-FR"/>
              <a:pPr/>
              <a:t>31</a:t>
            </a:fld>
            <a:endParaRPr lang="fr-FR"/>
          </a:p>
        </p:txBody>
      </p:sp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5163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CD5C-5B77-49F2-80B1-3FF3DEADDD93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7103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A7AEF3-B13D-4EEB-83E4-B0A236E3AFB6}" type="slidenum">
              <a:rPr lang="fr-FR"/>
              <a:pPr/>
              <a:t>33</a:t>
            </a:fld>
            <a:endParaRPr lang="fr-FR"/>
          </a:p>
        </p:txBody>
      </p:sp>
      <p:sp>
        <p:nvSpPr>
          <p:cNvPr id="70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2926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A7AEF3-B13D-4EEB-83E4-B0A236E3AFB6}" type="slidenum">
              <a:rPr lang="fr-FR"/>
              <a:pPr/>
              <a:t>34</a:t>
            </a:fld>
            <a:endParaRPr lang="fr-FR"/>
          </a:p>
        </p:txBody>
      </p:sp>
      <p:sp>
        <p:nvSpPr>
          <p:cNvPr id="70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17198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CD5C-5B77-49F2-80B1-3FF3DEADDD93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9770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BAFE8-9467-4A08-8817-C4D55F8A5D89}" type="slidenum">
              <a:rPr lang="fr-FR"/>
              <a:pPr/>
              <a:t>36</a:t>
            </a:fld>
            <a:endParaRPr lang="fr-FR"/>
          </a:p>
        </p:txBody>
      </p:sp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8831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996BE9-C1C4-4CB9-A641-DB7F3B154148}" type="slidenum">
              <a:rPr lang="fr-FR" smtClean="0"/>
              <a:pPr/>
              <a:t>37</a:t>
            </a:fld>
            <a:endParaRPr lang="fr-FR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7705220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C3099-1CCB-4C72-A23F-8425B4BBF515}" type="slidenum">
              <a:rPr lang="fr-FR" smtClean="0"/>
              <a:pPr/>
              <a:t>38</a:t>
            </a:fld>
            <a:endParaRPr lang="fr-FR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4739062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D62CD3-09F5-4BBD-B75E-D273FE685F09}" type="slidenum">
              <a:rPr lang="fr-FR"/>
              <a:pPr/>
              <a:t>39</a:t>
            </a:fld>
            <a:endParaRPr lang="fr-FR"/>
          </a:p>
        </p:txBody>
      </p:sp>
      <p:sp>
        <p:nvSpPr>
          <p:cNvPr id="71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176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955072-CA91-40D2-A63A-073741296196}" type="slidenum">
              <a:rPr lang="fr-FR"/>
              <a:pPr/>
              <a:t>4</a:t>
            </a:fld>
            <a:endParaRPr lang="fr-FR"/>
          </a:p>
        </p:txBody>
      </p:sp>
      <p:sp>
        <p:nvSpPr>
          <p:cNvPr id="69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0575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E5C811-B9AB-474F-9B3A-C44FE3CE4386}" type="slidenum">
              <a:rPr lang="fr-FR"/>
              <a:pPr/>
              <a:t>40</a:t>
            </a:fld>
            <a:endParaRPr lang="fr-FR"/>
          </a:p>
        </p:txBody>
      </p:sp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642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D62CD3-09F5-4BBD-B75E-D273FE685F09}" type="slidenum">
              <a:rPr lang="fr-FR"/>
              <a:pPr/>
              <a:t>41</a:t>
            </a:fld>
            <a:endParaRPr lang="fr-FR"/>
          </a:p>
        </p:txBody>
      </p:sp>
      <p:sp>
        <p:nvSpPr>
          <p:cNvPr id="71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2864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D62CD3-09F5-4BBD-B75E-D273FE685F09}" type="slidenum">
              <a:rPr lang="fr-FR"/>
              <a:pPr/>
              <a:t>42</a:t>
            </a:fld>
            <a:endParaRPr lang="fr-FR"/>
          </a:p>
        </p:txBody>
      </p:sp>
      <p:sp>
        <p:nvSpPr>
          <p:cNvPr id="71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3302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FA50E-E2AC-4800-8A1C-9B970B313431}" type="slidenum">
              <a:rPr lang="fr-FR"/>
              <a:pPr/>
              <a:t>43</a:t>
            </a:fld>
            <a:endParaRPr lang="fr-FR"/>
          </a:p>
        </p:txBody>
      </p:sp>
      <p:sp>
        <p:nvSpPr>
          <p:cNvPr id="71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3551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BAFE8-9467-4A08-8817-C4D55F8A5D89}" type="slidenum">
              <a:rPr lang="fr-FR"/>
              <a:pPr/>
              <a:t>44</a:t>
            </a:fld>
            <a:endParaRPr lang="fr-FR"/>
          </a:p>
        </p:txBody>
      </p:sp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1619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CD5C-5B77-49F2-80B1-3FF3DEADDD93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44574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658A34-3C3F-4216-8D30-27954BC75DF3}" type="slidenum">
              <a:rPr lang="fr-FR"/>
              <a:pPr/>
              <a:t>48</a:t>
            </a:fld>
            <a:endParaRPr lang="fr-FR"/>
          </a:p>
        </p:txBody>
      </p:sp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346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581F8B-8C62-4584-9258-F6FE444073C1}" type="slidenum">
              <a:rPr lang="fr-FR"/>
              <a:pPr/>
              <a:t>5</a:t>
            </a:fld>
            <a:endParaRPr lang="fr-FR"/>
          </a:p>
        </p:txBody>
      </p:sp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5613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BAFE8-9467-4A08-8817-C4D55F8A5D89}" type="slidenum">
              <a:rPr lang="fr-FR"/>
              <a:pPr/>
              <a:t>6</a:t>
            </a:fld>
            <a:endParaRPr lang="fr-FR"/>
          </a:p>
        </p:txBody>
      </p:sp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579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E8ED86-4B39-4F6C-B285-65F48479DA14}" type="slidenum">
              <a:rPr lang="fr-FR" smtClean="0"/>
              <a:pPr>
                <a:defRPr/>
              </a:pPr>
              <a:t>7</a:t>
            </a:fld>
            <a:endParaRPr lang="fr-FR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441954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BAFE8-9467-4A08-8817-C4D55F8A5D89}" type="slidenum">
              <a:rPr lang="fr-FR"/>
              <a:pPr/>
              <a:t>8</a:t>
            </a:fld>
            <a:endParaRPr lang="fr-FR"/>
          </a:p>
        </p:txBody>
      </p:sp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529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0954A-FCC0-4458-9008-2B9EACC2E127}" type="slidenum">
              <a:rPr lang="fr-FR" smtClean="0"/>
              <a:pPr>
                <a:defRPr/>
              </a:pPr>
              <a:t>9</a:t>
            </a:fld>
            <a:endParaRPr lang="fr-F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4086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9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1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9113839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Ellipse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Ellipse 17"/>
          <p:cNvSpPr/>
          <p:nvPr/>
        </p:nvSpPr>
        <p:spPr bwMode="auto">
          <a:xfrm>
            <a:off x="1309691" y="4867275"/>
            <a:ext cx="6413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1090613" y="5500691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663703" y="5788025"/>
            <a:ext cx="274639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Ellipse 20"/>
          <p:cNvSpPr/>
          <p:nvPr/>
        </p:nvSpPr>
        <p:spPr>
          <a:xfrm>
            <a:off x="1905000" y="4495803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8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91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967C2-4A39-40DB-8A59-2024B2FAD9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33AA0-3C71-4EDC-9B5A-0C07E68C065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1676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DEA18-B410-4B3C-AB58-CCF2C7E02A1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F93A-A9DF-4342-B37C-F8A2774270E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90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C1B9955-329B-4B26-8AA7-665ECB8B347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9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1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Ellipse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Ellipse 14"/>
          <p:cNvSpPr/>
          <p:nvPr/>
        </p:nvSpPr>
        <p:spPr bwMode="auto">
          <a:xfrm>
            <a:off x="1323977" y="4867275"/>
            <a:ext cx="642939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Ellipse 15"/>
          <p:cNvSpPr/>
          <p:nvPr/>
        </p:nvSpPr>
        <p:spPr bwMode="auto">
          <a:xfrm>
            <a:off x="1090613" y="5500691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Ellipse 16"/>
          <p:cNvSpPr/>
          <p:nvPr/>
        </p:nvSpPr>
        <p:spPr bwMode="auto">
          <a:xfrm>
            <a:off x="1663703" y="5791200"/>
            <a:ext cx="274639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Ellipse 17"/>
          <p:cNvSpPr/>
          <p:nvPr/>
        </p:nvSpPr>
        <p:spPr bwMode="auto">
          <a:xfrm>
            <a:off x="1879600" y="4479928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3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39851" y="4929191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ABD52-6038-4697-A38C-3D801EC90E8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525AA-BC2F-41FA-B308-4A979D3BF60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FD768-88D9-4A29-A34A-09A8EF5A70F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3581828-1F91-4C31-8AF0-F7735B7930A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776F-5AB6-4B8E-AB25-B681A235AAA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" name="Connecteur droit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6192839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8156577" y="5715003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1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2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Espace réservé du numéro de diapositive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D9F64F7-36B1-4F36-9275-94378CF0F68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4" name="Espace réservé du pied de page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8156577" y="5715003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6192839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9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1FC9A87-F1F8-4CDE-A57A-0536DF93A59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4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076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046" y="1081884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6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156577" y="5715003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588" y="5734051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7CFE630-9880-4E03-BFCF-7A91A934676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27" r:id="rId4"/>
    <p:sldLayoutId id="2147483928" r:id="rId5"/>
    <p:sldLayoutId id="2147483935" r:id="rId6"/>
    <p:sldLayoutId id="2147483929" r:id="rId7"/>
    <p:sldLayoutId id="2147483936" r:id="rId8"/>
    <p:sldLayoutId id="2147483937" r:id="rId9"/>
    <p:sldLayoutId id="2147483930" r:id="rId10"/>
    <p:sldLayoutId id="2147483931" r:id="rId11"/>
    <p:sldLayoutId id="214748393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://www.oracle.com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5" Type="http://schemas.openxmlformats.org/officeDocument/2006/relationships/hyperlink" Target="http://www.amazon.com/exec/obidos/subst/home/redirect.html/ref=nh_gateway/103-0292637-3879047" TargetMode="External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jpe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Users\David\Google%20Drive\cours\video\xerfi-danielbo-contenus.mp4" TargetMode="External"/><Relationship Id="rId1" Type="http://schemas.microsoft.com/office/2007/relationships/media" Target="file:///C:\Users\David\Google%20Drive\cours\video\xerfi-danielbo-contenus.mp4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11" Type="http://schemas.openxmlformats.org/officeDocument/2006/relationships/image" Target="../media/image9.wmf"/><Relationship Id="rId5" Type="http://schemas.openxmlformats.org/officeDocument/2006/relationships/hyperlink" Target="mailto:davidchelly@centreurope.org" TargetMode="External"/><Relationship Id="rId10" Type="http://schemas.openxmlformats.org/officeDocument/2006/relationships/oleObject" Target="../embeddings/oleObject1.bin"/><Relationship Id="rId4" Type="http://schemas.openxmlformats.org/officeDocument/2006/relationships/hyperlink" Target="http://www.ecp.fr/" TargetMode="Externa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2.png"/><Relationship Id="rId4" Type="http://schemas.openxmlformats.org/officeDocument/2006/relationships/image" Target="../media/image61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chelly\Google%20Drive\cours-2013\marketing3-0.mp4" TargetMode="Externa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webfrancai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172200"/>
            <a:ext cx="1905000" cy="457200"/>
          </a:xfrm>
          <a:prstGeom prst="rect">
            <a:avLst/>
          </a:prstGeom>
        </p:spPr>
        <p:txBody>
          <a:bodyPr/>
          <a:lstStyle/>
          <a:p>
            <a:fld id="{307AE8B8-1796-443A-84ED-0326FE3EC3EE}" type="slidenum">
              <a:rPr lang="fr-FR"/>
              <a:pPr/>
              <a:t>1</a:t>
            </a:fld>
            <a:endParaRPr lang="fr-FR"/>
          </a:p>
        </p:txBody>
      </p:sp>
      <p:sp>
        <p:nvSpPr>
          <p:cNvPr id="387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1556792"/>
            <a:ext cx="7343775" cy="1143000"/>
          </a:xfrm>
        </p:spPr>
        <p:txBody>
          <a:bodyPr>
            <a:normAutofit/>
          </a:bodyPr>
          <a:lstStyle/>
          <a:p>
            <a:r>
              <a:rPr lang="fr-FR" sz="2400" i="1" dirty="0"/>
              <a:t>M</a:t>
            </a:r>
            <a:r>
              <a:rPr lang="fr-FR" sz="2400" b="1" i="1" dirty="0" smtClean="0"/>
              <a:t>ajeure Digital Web</a:t>
            </a:r>
            <a:br>
              <a:rPr lang="fr-FR" sz="2400" b="1" i="1" dirty="0" smtClean="0"/>
            </a:br>
            <a:r>
              <a:rPr lang="fr-FR" sz="2400" i="1" dirty="0" smtClean="0"/>
              <a:t>3</a:t>
            </a:r>
            <a:r>
              <a:rPr lang="fr-FR" sz="2400" i="1" baseline="30000" dirty="0" smtClean="0"/>
              <a:t>e</a:t>
            </a:r>
            <a:r>
              <a:rPr lang="fr-FR" sz="2400" i="1" dirty="0" smtClean="0"/>
              <a:t> année</a:t>
            </a:r>
            <a:endParaRPr lang="fr-FR" sz="2400" b="1" i="1" dirty="0"/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4114800"/>
            <a:ext cx="8066087" cy="1752600"/>
          </a:xfrm>
        </p:spPr>
        <p:txBody>
          <a:bodyPr/>
          <a:lstStyle/>
          <a:p>
            <a:r>
              <a:rPr lang="fr-FR" sz="1400" dirty="0" smtClean="0">
                <a:latin typeface="Arial" pitchFamily="34" charset="0"/>
              </a:rPr>
              <a:t>2015-2016</a:t>
            </a:r>
            <a:endParaRPr lang="fr-FR" sz="1400" dirty="0">
              <a:latin typeface="Arial" pitchFamily="34" charset="0"/>
            </a:endParaRPr>
          </a:p>
          <a:p>
            <a:endParaRPr lang="fr-FR" sz="1400" dirty="0"/>
          </a:p>
          <a:p>
            <a:r>
              <a:rPr lang="fr-FR" sz="1400" dirty="0"/>
              <a:t>Par : David Chelly</a:t>
            </a:r>
          </a:p>
        </p:txBody>
      </p:sp>
      <p:sp>
        <p:nvSpPr>
          <p:cNvPr id="387080" name="Text Box 8"/>
          <p:cNvSpPr txBox="1">
            <a:spLocks noChangeArrowheads="1"/>
          </p:cNvSpPr>
          <p:nvPr/>
        </p:nvSpPr>
        <p:spPr bwMode="auto">
          <a:xfrm>
            <a:off x="1979613" y="2540000"/>
            <a:ext cx="6121400" cy="95410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fr-FR" sz="2800" b="1" i="1" dirty="0" smtClean="0"/>
              <a:t>Stratégie d’éditeu</a:t>
            </a:r>
            <a:r>
              <a:rPr lang="fr-FR" sz="2800" b="1" i="1" dirty="0" smtClean="0"/>
              <a:t>r – monétisation des contenus</a:t>
            </a:r>
            <a:endParaRPr kumimoji="0" lang="fr-FR" sz="2800" b="1" i="1" dirty="0"/>
          </a:p>
        </p:txBody>
      </p:sp>
      <p:sp>
        <p:nvSpPr>
          <p:cNvPr id="387079" name="Text Box 7"/>
          <p:cNvSpPr txBox="1">
            <a:spLocks noChangeArrowheads="1"/>
          </p:cNvSpPr>
          <p:nvPr/>
        </p:nvSpPr>
        <p:spPr bwMode="auto">
          <a:xfrm>
            <a:off x="323850" y="5949950"/>
            <a:ext cx="1920719" cy="2308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fr-FR" sz="900" dirty="0"/>
              <a:t>Copyright © </a:t>
            </a:r>
            <a:r>
              <a:rPr lang="fr-FR" sz="900" dirty="0" err="1" smtClean="0"/>
              <a:t>Postenergie</a:t>
            </a:r>
            <a:r>
              <a:rPr lang="fr-FR" sz="900" dirty="0" smtClean="0"/>
              <a:t> Espagne SL</a:t>
            </a:r>
            <a:endParaRPr lang="fr-FR" sz="900" dirty="0"/>
          </a:p>
        </p:txBody>
      </p:sp>
      <p:pic>
        <p:nvPicPr>
          <p:cNvPr id="387098" name="Picture 26" descr="logoyaho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2352675" cy="457200"/>
          </a:xfrm>
          <a:prstGeom prst="rect">
            <a:avLst/>
          </a:prstGeom>
          <a:noFill/>
        </p:spPr>
      </p:pic>
      <p:pic>
        <p:nvPicPr>
          <p:cNvPr id="387101" name="Picture 29" descr="logogoog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5100" y="0"/>
            <a:ext cx="2628900" cy="1047750"/>
          </a:xfrm>
          <a:prstGeom prst="rect">
            <a:avLst/>
          </a:prstGeom>
          <a:noFill/>
        </p:spPr>
      </p:pic>
      <p:pic>
        <p:nvPicPr>
          <p:cNvPr id="387109" name="Picture 37" descr="amzn-logo-118w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175" y="404813"/>
            <a:ext cx="1123950" cy="219075"/>
          </a:xfrm>
          <a:prstGeom prst="rect">
            <a:avLst/>
          </a:prstGeom>
          <a:noFill/>
        </p:spPr>
      </p:pic>
      <p:pic>
        <p:nvPicPr>
          <p:cNvPr id="387113" name="Picture 41" descr="Oracle Corporation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1556792"/>
            <a:ext cx="1466850" cy="180975"/>
          </a:xfrm>
          <a:prstGeom prst="rect">
            <a:avLst/>
          </a:prstGeom>
          <a:noFill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81950" y="92867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8914" name="AutoShape 2" descr="data:image/jpeg;base64,/9j/4AAQSkZJRgABAQAAAQABAAD/2wCEAAkGBw4SERMQBxIQEBIVEBQODxIQExUPEg8QFx0eFiASFxQYHiggGB4lGxYVITIhJSorMC4yFx8/OjMsPCguLisBCgoKDQ0OGxAQFyskHyQsMSwsNS0tLCwsLCwsLi4sLCwsLCwuLCwsLiwsLCwsLCwsLCwsLCwsLCwsNCwuLDY1K//AABEIAOEA4QMBEQACEQEDEQH/xAAcAAEBAAMAAwEAAAAAAAAAAAAABgQFBwECAwj/xABOEAABAwADCAwKBwYGAwAAAAAAAQIDBBESBQYHE1GRk9EVFhchMkFSVGFxstMUIjEzNFNyc3TDRIGDkqGxwiQ1YmOCwSNDoqPS4UKz8P/EABkBAQEBAQEBAAAAAAAAAAAAAAAEAwIFAf/EADERAQAABAIIBgMAAgMBAAAAAAABAgMRBIESExQxMkFRYTNCYqHh8CHB0SKRUnGxI//aAAwDAQACEQMRAD8A7iAA9JJWpwlA19Iu1C3hOQDDW+ij8pM4HjbTR+UmcBtpo/KTOA200flJnAbaaPykzgNtNH5SZwG2mj8pM4DbTR+UmcBtpo/KTOA200flJnAbaaPykzgNtNH5SZwG2mj8pM4DbTR+UmcBtpo/KTOA200flJnAbaaPykzgNtNH5SZwG2mj8pM4HlL6KPykzgZNHu7C7guQDYxTtdwFQD6gAAADCujT2xNVXqBpGwzTostNf4PR0S1Wqo1zm8qtd5qdK5uMQhGO43NHS78Lj0dbNAhdSnJ/mVIra/bk38yVFUmEnjv/AAxjWlhuYm6ezioLNMndGuxer2+XOv7G6g3mLNOndDYvV7fJr+xuoN5izTp3Q2L1e3ya/sbqDeYs06d0Ni9Xt8mv7G6g3mLNOndDYvV7fJr+xuoN5izTp3Q2L1e3ya/sbqDeYs06d0Ni9Xt8mv7G6g3mLNOndDYvV7fJr+xuoN5izTp3Q2L1e3ya/sbqDeYs06d0Ni9Xt8mv7G6g3mLNOndDYvV7fJr+xuoN5izTp3Q2L1e3ya/sbqDeYs06d0Ni9Xt8mv7G6g3mLNOndDYvV7fJr+xuoN5izTp3Q2L1e3ya/sbqDeYs06d0Ni9Xt8mv7G6g3mLNOndDYvV7fJr+xuoN5izTp3Q2L1e3ya/sbqDeYs06d0Ni9Xt8mv7G6g3mLNOndDYvV7fJr+zIo9/FyplqupRXQqv/AJtRHo3+plT8yGc2Dnhujd1CvDm30dGc1iT3Bl8JhXfso5Huq/hcnCq5K7/Wu8SzSxljaLaEYR3Ntcm6bZW7y7/Gh8GzAAekz6kVVAmoGtnlfNTVRKPDWrrXBc5Etb/Q1N9etOkQheNjc5vflfXLTZFbGrm0drv8KPyW6v8AMenGq8ScXXWq+tRowpw7o6lSM0ezPuFeXaRJLrq5te+kTd5UT+N3F1Jn4jipiOUrqWl1UbL27nolSQMX2lc5c6qYa2p1aaEvR7bXaBzePMusa2fq+6EvQ2u0Dm8eZdY1s/U0JehtdoHN48y6xrZ+poS9Da7QObx5l1jWz9TQl6G12gc3jzLrGtn6mhL0NrtA5vHmXWNbP1NCXobXaBzePMusa2fqaEvQ2u0Dm8eZdY1s/U0JehtdoHN48y6xrZ+poS9Da7QObx5l1jWz9TQl6G12gc3jzLrGtn6mhL0NrtA5vHmXWNbP1NCXobXaBzePMusa2fqaEvQ2u0Dm8eZdY1s/U0JehtdoHN48y6xrZ+poS9Da7QObx5l1jWz9TQl6G12gc3jzLrGtn6mhL0NrtA5vHmXWNbP1NCXo8Le7QObx/in9xrZ+poS9GoureTA5FW5irE/ia5VfG7orXxm9e/1GsmImhxOJqUOSbuJdmlXOpC2UVKnVTwuXxZE/stXkcn4pvLvUpy1Zf/GUs0ZIum0maNWx3QuUtcUlWNTyVKu9aVOJa/FXp+s8meWMsbRWQjCMLwUlDmR7UVMhy+vuBrLvz2YnL0AR1+9JWj3Lhhj3nUhyYziWyqYx342W9SlWEkvPfoxrRtLZI3j0BJKRblStsTbaJ/Gu83NUq/UhZXmtLbqxpS3i6LaIlJaAWgFoBaAWgFoBaAWgFoBaAWgFoBaAWgFoBaAWgFoBaAWgFoCQwgUFFYykMTxmuxT+li1qir1Lvf1FOHm/Oixqy/i7PwVUrGR0mhTrW1W41nQjvEdVk37C9aqZ42TdM+0I74K+9aZVjsyeVPFXrTeIVDfAaC+5f8F3UoEfhc4NBRORN+URfgvNl+09fk1WDx2/SOqL9ZrieTmjzWVolbloBaAWgFoBaAWgFoBaAWgFoBaAWgFoBaAWgFoBaAWgFoBaAWgNHfo79kf7cfaRTahxs6vC12CRf25/wknbjO8Z4ef9Z0eLJeXtL48yfzpO0p5itRgT9+HmXdSgSGF3g0H2JvlF+C82X7T1+TR3hOqfMmVjFzKus2xG6DmlvisrZK2LYC2AtgLYC2AtgLYC2AtgLYC2AtgLYC2AtgLYC2AtgLYC2AtgaG/R/wCzVZZWJ+a/2NqEP8mdXhY+CT05/wAJJ24zrGeHn/XFHiyXV7PDm9/L2lPMVqUCfvw8y7qUCQwu8Gg+xN8ovwXmy/aevyTl5T6pZE/lV5lTWb190HFLesMYTWbmMFgxgsGMFgxgsGMFgxgsGMFgxgsGMFgxgsGMFgxgsGMFh7MVVWpiKq8SIlar9QGdFcmku8kap7So38FWs4jPLDm+2i+yXBpP8H3v+j5rZS0XnYGk/wAH3v8Aoa2UtE2BpP8AB97/AKGtlLRYNOor4XI2eqtUtJUte95P7HUs0Jtz5H8MbGHVgxgsNBfo/wDwGp/OTsuNqEP8mVXc9sEnpz/hJO3GMZ4ef9c0eLJdXs8Ob38vaU8xWpQJ+/DzLupQJDC7waD7E3yi/BebL9p6/JKXpvqnd7p35tKa3Czp71djCazcxgsGMFgxgsGMFgxgsGMFgxgsGMFgxgsGMFgxgsGMFhsri3NfSHeVWsThu/SnT+RnPPCV9hC6yodCiiSqjtRMq+VV614yaaaMd7uzIOX0AAAJC/B1UzPdJ+alNHhcTb2ixhtZyYwWGhvvfXGxP5lf4LrNqO+LKruZeCT05/wknbjOcZ4ef9fKPFkur2eHN7+XtKeYrUoE/fh5l3UoEhhd4NB9ib5RfgvNl+09fkjr3HVT/wBDk/Jf7FVXhZU96qxhPZuYwWDGCwYwWDGCwYwWDGCwYwWDGCwYwWDGCwYwWHtHW5UbHvqqo1qZVXeqPm4dLufRGxRtjj4k315TuNfrUhmm0o3awhZknL6AAAACKv2dVOz3SdpxVQ4Wc+9PYw3s5MYLDR30vrbGn8Tl/I1pQ3sqjZ4JPTn/AAknbjOMZ4ef9KPFkur2eHN7+XtKeYrUoE/fh5l3UoEhhd4NB9ib5RfgvNl+09fkibiOqmb1OT8FK5+FjJvUuMMLNzGCwYwWDGCwYwWDGCwYwWDGCwYwWDGCwYwWDGCw2t67bdLhReJyv+61XJ+KIZ1fxJF9l3ulkDYAAAMR106Mi1PmhRU3lRZGoqfidaE3R8vB42Vovr4dIzWNCboXgjL9qVG+di0d7HpikRVY5HIi2nb1aFVCEYS/lnPH8p7GG9nJjBYaW+N9eL/q/sa0ubKo3eCT05/wknbjMsZ4ef8AX2jxZLq9nhze/l7SnmK1KBP34eZd1KBIYXeDQfYm+UX4LzZftPX5IS5i1St+v8lLJ9zGXeobZg2LYC2AtgLYC2AtgLYC2AtgLYC2BvLynftkfU/sqZV+CLqTe6aQNgABK3/3QkjijjhVWpIrrapvKrW1eL1La/Aow8sIxvFxPFz+2WMnm2AtgLYC2BqLuOrVnUprTZTqHBJ6c/4STtxmOM8PP+uqPFkur2eHN7+XtKeYrUoE/fh5l3UoEhhd4NB9ib5RfgvNl+09fk5/RX2XtVeJS2MLwYQ3t7bMbNrlsWLlsWLlsWLlsWLlsWLlsWLlsWLlsWLlsWLlsWLlsWLt9eM79ti6pOypjX4IupN7qh57cAAQ+E11SUfrl/SV4XmyqIW2V2Z3LYsXLYsXLYsXLYsXaq6klb0ROJtX1+XUaSQ/DKeP5VGCT05/wknbjMMZ4ef9d0eLJdXs8Ob38vaU8xWpQJ+/DzLupQJDC7waD7E3yi/BebL9p6/JzouTtjRKVWll/l8idJnNK7hFk2zl0WwFsBbAWwFsBbAWwFsD3gY57msiStznIxqbyVuctSJWvSoj+IXG72n3T9Quki/5mWvp9f8A13oTdG4vRvcp0NLjlpkVhiI+t1uN1VbVRN5rlXyqZVqsk0kYQi6klmhH8uiETYAASV/tx6TSUg2OZbsrJb8ZrKq7NXCVK/IpRh6ksl7xZ1JYx3JHaddP1H+5F/yKdfT6s9CY2nXT9R/uRf8AIa+n1NCZq7qXOno70jp7bDlaj0S013iqqpXW1V40U0kmhNC8HMYRhvYls6fHynpKNTp4kPsIXfIxs1bnKq1u8q76mrNaYJPTn/CSduMlxnh5/wBa0eLJdXs8Ob38vaU8xWpQJ+/DzLupQJDC7waD7E3yi/BebL9p6/JzouTgH1bO9PIuffPloPt4vbwp/RmPmjA0onhT+jMNGBpRPCn9GYaMDSieFP6Mw0YGlE8Kf0ZhowNKJ4U/ozDRgaUTwp/RmGjA0onhT+jMNGBpRZ1wKS7wujItXpUCf62nNSENCP8A1F1LGN4O/njLQAAAAAAADj+FClu8PVrKvFgjb9fjO/UenhZf/nmlrR/ySK0l+WrqKbQZXi+SrlPr48AWuCT05/wknbjJcZ4ef9a0eLJdXs8Ob38vaU8xWpQJ+/DzLupQJDC7waD7E3yi/BebL9p6/JzouTgAAAAAAAAAAAz73/S6L8VB/wCxpxU4I/8AUf8Ax9l3wfoU8VeAAAAAAAAcLv8Aprd0aSuR7WJ/SxrfzRT18PC1KCKpxxT5s4AAFrgk9Of8JJ24yXGeHn/WtHiyXV7PDm9/L2lPMVqUCfvw8y7qUCQwu8Gg+xN8ovwXmy/aevyc6Lk4AAAAAAAAAAAM24kjW0mjulVGtbSYXucq1I1qPaqqq8SIiHE8Lyxh2i+y74O4baLm88oumZrPK1NT/jH/AEs1knV9qHd6hSvSOh0mCR611MZI17lq31qRFyHM1KeWF4wi+wnljui2Jw6AAGHdC6lGgs7ITRQ2q7GNe1lqqquqtd+qtM51LJNNwwu+RmhDfFibaLm88oumZrO9TU/4x/051knU20XN55RdMzWNTU/4x/0ayTq4ddmk42kTyotaPnkei5Wq5VT8Kj1ZIWlhDsjmjeMYsM7fAABa4JPTn/CSduMlxnh5/wBa0eLJdXs8Ob38vaU8xWpQJ+/DzLupQJDC7waD7E3yi/BebL9p6/JzouTgAAAAAAAAAAAAAKjBr+8YfZl7DifFeFFpS43bDylgAA5rhk+ifb/LLsF5sk9fk5qXpwAAAAALXBJ6c/4STtxkuM8PP+taPFkur2eHN7+XtKeYrUoE/fh5l3UoEhhd4NB9ib5RfgvNl+09fk50XJwAAAAAAAAAAAAAFRg1/eMPsy9hxPivCi0pcbth5SwAAc1wyfRPt/ll2C82Sevyc1L04AAAAAFrgk9Of8JJ24yXGeHn/WtHiyXV7PDm9/L2lPMVqUCfvw8y7qUCQwu8Gg+xN8ovwXmy/aevyc6Lk4AAAAAAAAAAAAACowa/vGH2Zew4nxXhRaUuN2w8pYAAOa4ZPon2/wAsuwXmyT1+TmpenAAAAAAtcEnpz/hJO3GS4zw8/wCtaPFkur2eHN7+XtKeYrUoE/fh5l3UoEhhd4NB9ib5RfgvNl+09fk50XJwAAAAAAAAAAAAAFRg1/eMPsy9hxPivCi0pcbth5SwAAc1wyfRPt/ll2C82Sevyc1L04AAAAAFrgk9Of8ACSduMlxnh5/1rR4sl1ezw5vfy9pTzFalAn78PMu6lAkMLvBoPsTfKL8F5sv2nr8nOi5OAAAAAAAAAAAAAAqMGv7xh9mXsOJ8V4UWlLjdsPKWAADmuGT6J9v8suwXmyT1+TmpenAAAAAAtcEnpz/hJO3GS4zw8/61o8WS6vZ4c3v5e0p5itSgT9+HmXdSgTmE2ite2h4yveZLVV04vUW4ONtLL9sK0NyG2LjyuzpqLNKLC0DYuPK7OmoaUS0DYuPK7OmoaUS0DYuPK7OmoaUS0DYuPK7OmoaUS0DYuPK7OmoaUS0DYuPK7OmoaUS0DYuPK7OmoaUS0DYuPK7OmoaUS0DYuPK7OmoaUS0DYuPK7OmoaUS0DYuPK7OmoaUS0DYuPK7OmoaUS0FDeDQWMp8TmK6uqTyqnIXoMcRNenFpSh/k62eYqAAEDhUorX+DYyvex1VXTY1FuEja+TCtDcgdi48rs6aizSiwtA2LjyuzpqGlEtA2LjyuzpqGlEtA2LjyuzpqGlEtA2LjyuzpqGlEtA2LjyuzpqGlEtBWYM6ExlMc5iur8Gem+qctnR0E2KmvJn/WtGH+SrvZ4c3v5e0p56lSgT9+HmXdSgaPCHwaJ7MnyyzCc8mNbkjStgAAAAAAAAAAAAAA3t5HpsXVJ2VMcR4cWlPidRPOUgACIwl/R/tf0FmF5sa3JEFbAAAAAACnwd+lu+Hf2mE+K4M2tLiUV7PDm9/L2lIFClA0F96f4LupQNFhD4NE9mT8oyzCc8mNbkjStgAAAAAAAAAAAAAA3t5HpsXVJ2VMcR4cWlPidRPOUgACIwl/R/tf0FmF5sa3JEFbAAAAAACnwd+lu+Hf2mE+K4M2tLiUd7SePN7+XtKQKFIBqb4obUTk6AJu+xiy0GjTt37FTH9FaWF/1tRPrKcLNaaMGVWH4uiy5OAAAAAAAAAAAAAA3t5HpsXVJ2VMcR4cWlPidRPOUgACIwl/R/tf0FmF5sa3JEFbAAAAAACwwew2VnpMu81kdiv/AFuzI1uckxU34hBtShzb69WNbFt/lcquXrXfI26gA+VIjtNVFyATdEYxrpaFdBK4pq0ZXveM7eVlfEq+VOlMqofZZoyxvAjC8HLL5rhT0KZYqTaVq1rDJ/4ysy9CpxpxdSoq+vSqwqS3ghnljLGzU2lyrnNXJaXKucBaXKucBaXKucBaXKucBaXKucBaXKucBaXKucBaXKucBaXKucBaXKucBaXKucDy2Ryb7HORcqKqKfLD38Kl9ZJ992saMOj7eJ4VL6yT77tY0YdC8TwqX1kn33axow6F4vV8z1845y5K3KtWcWhB8u9bS5Vzn0LS5VzgLS5VzgLS5VzgLS5VzgZlyLnT0mVsNARXPd12WN43uXiRP/t9UQ4nnlkheL7LCMY2g6xLRGUeCO5tz1tLUjp38aou+qr0uXi4kTqPIqTxnm0orZZYSwspLnwIxiImQ4dMoABrLr3MbK3f8vEuQDTzzscxaNfNHjo+KSpVVMiuq30VOU3f/M6lnmljeEXyMIRhaKcpmDaOSt9waU1W8TZPHq6MY3+7ayyTG/8AKDCNDpFrlwY3R4n0TSSd2a7ZT7/c3Gpn7PG5ldLl0TSSd2Nsp9/uZqZ+xuZXS5dE0kndjbKff7mamfsbmV0uXRNJJ3Y2yn3+5mpn7G5ldLl0TSSd2Nsp9/uZqZ+xuZXS5dE0kndjbKff7mamfsbmV0uXRNJJ3Y2yn3+5mpn7G5ldLl0TSSd2Nsp9/uZqZ+xuZXS5dE0kndjbKff7mamfsbmV0uXRNJJ3Y2yn3+5mpn7G5ldLl0TSSd2Nsp9/uZqZ+xuZXS5dE0kndjbKff7mamfsbmV0uXRNJJ3Y2yn3+5mpn7G5ldLl0TSSd2Nsp9/uZqZ+xuZXS5dE0kndjbKff7mamfsbmV0uXRNJJ3Y2yn3+5mpn7G5ldLl0TSSd2Nsp9/uZqZ+xuZXS5dE0kndjbKff7mamfsbmV0uXRNJJ3Y2yn3+5mpn7G5ldLl0TSSd2Nsp9/uZqZ+zOoeDFzfGuzSo42JwkiT5j6kT7qmc2Nh5Yf7dQodYqSgvo9HZiL1okrXhzORVRV5SuXfeuTiSv6iOepNPG80W8ssJdzbXHuVYrfMque5bTnLvqq5VOHTcAAAAD4T0Vj0qeiKBqJ73IlW1H4q5W7y50A+S3Ak4pp9K/WB42Ak9dPpX6wGwEnrp9K/WA2Ak9dPpX6wGwEnrp9K/WA2Ak9dPpX6wGwEnrp9K/WA2Ak9dPpX6wGwEnrp9K/WA2Ak9dPpX6wGwEnrp9K/WA2Ak9dPpX6wGwEnrp9K/WA2Ak9dPpX6wGwEnrp9K/WA2Ak9dPpX6wGwEnrp9K/WA2Ak9dPpX6wGwEnrp9K/WB5S4EnHNPpX6wPeO9uOuudVeuVyq5c6gbajUFjOAiIBlAAAAAAAAAAAAAAAAAAAAAAAAAAAAAAAAAAAA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78916" name="Picture 4" descr="http://t1.gstatic.com/images?q=tbn:ANd9GcRi-6CCbvHh_8Nnejn1Qki8kqCoGnx1xObM0tXgiKD1ukYMTRQh2Q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912" y="764704"/>
            <a:ext cx="1224136" cy="762930"/>
          </a:xfrm>
          <a:prstGeom prst="rect">
            <a:avLst/>
          </a:prstGeom>
          <a:noFill/>
        </p:spPr>
      </p:pic>
      <p:pic>
        <p:nvPicPr>
          <p:cNvPr id="6146" name="Picture 2" descr="http://www.experience-mba.fr/wp-content/uploads/2012/03/inseec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971" y="3751372"/>
            <a:ext cx="42672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29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426B4-A9D8-413D-B159-9F1A3835DEA6}" type="slidenum">
              <a:rPr lang="fr-FR" smtClean="0"/>
              <a:pPr>
                <a:defRPr/>
              </a:pPr>
              <a:t>10</a:t>
            </a:fld>
            <a:endParaRPr lang="fr-FR" smtClean="0"/>
          </a:p>
        </p:txBody>
      </p:sp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662064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dirty="0" smtClean="0"/>
              <a:t>La révolution de l’information</a:t>
            </a:r>
            <a:endParaRPr lang="fr-FR" dirty="0"/>
          </a:p>
        </p:txBody>
      </p:sp>
      <p:sp>
        <p:nvSpPr>
          <p:cNvPr id="552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981200"/>
            <a:ext cx="2952328" cy="4114800"/>
          </a:xfrm>
        </p:spPr>
        <p:txBody>
          <a:bodyPr/>
          <a:lstStyle/>
          <a:p>
            <a:pPr eaLnBrk="1" hangingPunct="1"/>
            <a:r>
              <a:rPr lang="fr-FR" sz="2000" dirty="0" smtClean="0"/>
              <a:t>Une productivité décuplée grâce au traitement de l’information</a:t>
            </a:r>
          </a:p>
          <a:p>
            <a:pPr eaLnBrk="1" hangingPunct="1"/>
            <a:r>
              <a:rPr lang="fr-FR" sz="2000" dirty="0"/>
              <a:t>F</a:t>
            </a:r>
            <a:r>
              <a:rPr lang="fr-FR" sz="2000" dirty="0" smtClean="0"/>
              <a:t>in de la société de consommation de masse</a:t>
            </a:r>
          </a:p>
          <a:p>
            <a:pPr lvl="1" eaLnBrk="1" hangingPunct="1"/>
            <a:r>
              <a:rPr lang="fr-FR" sz="2000" dirty="0" smtClean="0"/>
              <a:t>Nouveaux modes de production</a:t>
            </a:r>
          </a:p>
          <a:p>
            <a:pPr lvl="1" eaLnBrk="1" hangingPunct="1"/>
            <a:r>
              <a:rPr lang="fr-FR" sz="2000" dirty="0" smtClean="0"/>
              <a:t>L’épuisement des ressources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146568"/>
              </p:ext>
            </p:extLst>
          </p:nvPr>
        </p:nvGraphicFramePr>
        <p:xfrm>
          <a:off x="3347864" y="116632"/>
          <a:ext cx="5832648" cy="4385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" r:id="rId4" imgW="9828360" imgH="7390440" progId="">
                  <p:embed/>
                </p:oleObj>
              </mc:Choice>
              <mc:Fallback>
                <p:oleObj r:id="rId4" imgW="9828360" imgH="7390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47864" y="116632"/>
                        <a:ext cx="5832648" cy="4385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60232" y="4502422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Source : PWC, 2014 &amp; FT 500</a:t>
            </a:r>
            <a:endParaRPr lang="fr-FR" sz="1200" dirty="0"/>
          </a:p>
        </p:txBody>
      </p:sp>
      <p:pic>
        <p:nvPicPr>
          <p:cNvPr id="7" name="Picture 2" descr="http://wpcore.mpf.s3.amazonaws.com/wp-content/uploads/2012/10/maker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9218" y="4914899"/>
            <a:ext cx="1905000" cy="1905000"/>
          </a:xfrm>
          <a:prstGeom prst="rect">
            <a:avLst/>
          </a:prstGeom>
          <a:noFill/>
        </p:spPr>
      </p:pic>
      <p:pic>
        <p:nvPicPr>
          <p:cNvPr id="8" name="Picture 4" descr="http://www.theecologist.org/siteimage/scale/0/0/3127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19498" y="4914899"/>
            <a:ext cx="2592288" cy="1944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836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2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52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52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52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EE85D8-B308-4E79-952B-520CA3419D69}" type="slidenum">
              <a:rPr lang="fr-FR" smtClean="0"/>
              <a:pPr>
                <a:defRPr/>
              </a:pPr>
              <a:t>11</a:t>
            </a:fld>
            <a:endParaRPr lang="fr-FR" smtClean="0"/>
          </a:p>
        </p:txBody>
      </p:sp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dirty="0" smtClean="0"/>
              <a:t>En quoi « </a:t>
            </a:r>
            <a:r>
              <a:rPr lang="fr-FR" dirty="0"/>
              <a:t>la nouvelle économie » </a:t>
            </a:r>
            <a:r>
              <a:rPr lang="fr-FR" dirty="0" smtClean="0"/>
              <a:t>se distingue-t-elle des </a:t>
            </a:r>
            <a:r>
              <a:rPr lang="fr-FR" dirty="0"/>
              <a:t>autres secteurs d’activité ?</a:t>
            </a:r>
          </a:p>
        </p:txBody>
      </p:sp>
      <p:sp>
        <p:nvSpPr>
          <p:cNvPr id="12292" name="Espace réservé du conten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3850" y="1916113"/>
            <a:ext cx="46085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fr-FR" sz="2000" dirty="0">
                <a:latin typeface="+mn-lt"/>
                <a:cs typeface="+mn-cs"/>
              </a:rPr>
              <a:t>Le savoir est le facteur principal de production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fr-FR" sz="2000" dirty="0">
                <a:latin typeface="+mn-lt"/>
                <a:cs typeface="+mn-cs"/>
              </a:rPr>
              <a:t>La loi des rendements décroissants, base de la théorie économique moderne, ne s’applique pas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fr-FR" sz="2000" dirty="0">
                <a:latin typeface="+mn-lt"/>
                <a:cs typeface="+mn-cs"/>
              </a:rPr>
              <a:t>La valorisation des sociétés et les modèles économiques sont différents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endParaRPr lang="fr-FR" sz="2400" dirty="0"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endParaRPr kumimoji="0" lang="fr-FR" sz="2400" kern="0" dirty="0">
              <a:latin typeface="+mn-lt"/>
              <a:cs typeface="+mn-cs"/>
            </a:endParaRPr>
          </a:p>
        </p:txBody>
      </p:sp>
      <p:pic>
        <p:nvPicPr>
          <p:cNvPr id="9" name="Picture 2" descr="http://www.lyc-arsonval-brive.ac-limoges.fr/jp-simonnet/IMG/jpg/pr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2060575"/>
            <a:ext cx="3527425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20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B27EC5-5020-4670-BE96-AEBAAC53ED85}" type="slidenum">
              <a:rPr lang="fr-FR" smtClean="0"/>
              <a:pPr>
                <a:defRPr/>
              </a:pPr>
              <a:t>12</a:t>
            </a:fld>
            <a:endParaRPr lang="fr-FR" smtClean="0"/>
          </a:p>
        </p:txBody>
      </p:sp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/>
              <a:t>La valorisation des sociétés de la nouvelle économie</a:t>
            </a:r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981200"/>
            <a:ext cx="3672409" cy="4471988"/>
          </a:xfrm>
        </p:spPr>
        <p:txBody>
          <a:bodyPr/>
          <a:lstStyle/>
          <a:p>
            <a:pPr eaLnBrk="1" hangingPunct="1"/>
            <a:r>
              <a:rPr lang="fr-FR" sz="2000" dirty="0" smtClean="0"/>
              <a:t>Une start-up n’a pas vocation à devenir une entreprise familiale, transmise de génération en génération. </a:t>
            </a:r>
          </a:p>
          <a:p>
            <a:pPr eaLnBrk="1" hangingPunct="1"/>
            <a:r>
              <a:rPr lang="fr-FR" sz="2000" dirty="0" smtClean="0"/>
              <a:t>Sa destinée est soit l’introduction en bourse, soit le rachat par un grand groupe.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16473"/>
              </p:ext>
            </p:extLst>
          </p:nvPr>
        </p:nvGraphicFramePr>
        <p:xfrm>
          <a:off x="3612489" y="3501008"/>
          <a:ext cx="5512098" cy="335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4" r:id="rId4" imgW="10133280" imgH="6171120" progId="">
                  <p:embed/>
                </p:oleObj>
              </mc:Choice>
              <mc:Fallback>
                <p:oleObj r:id="rId4" imgW="10133280" imgH="6171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12489" y="3501008"/>
                        <a:ext cx="5512098" cy="3356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995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7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7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67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2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1722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A8B8FA-E141-4136-B778-9DCC7CC67F2F}" type="slidenum">
              <a:rPr lang="fr-FR" smtClean="0"/>
              <a:pPr>
                <a:defRPr/>
              </a:pPr>
              <a:t>13</a:t>
            </a:fld>
            <a:endParaRPr lang="fr-FR" smtClean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0111" y="-99392"/>
            <a:ext cx="5200401" cy="686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99728" y="2852936"/>
            <a:ext cx="6172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fr-FR" dirty="0" smtClean="0"/>
              <a:t>Séance 3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79512" y="303334"/>
            <a:ext cx="3384376" cy="2261570"/>
          </a:xfrm>
        </p:spPr>
        <p:txBody>
          <a:bodyPr/>
          <a:lstStyle/>
          <a:p>
            <a:r>
              <a:rPr lang="fr-FR" dirty="0" smtClean="0"/>
              <a:t>Business </a:t>
            </a:r>
            <a:r>
              <a:rPr lang="fr-FR" dirty="0" err="1" smtClean="0"/>
              <a:t>models</a:t>
            </a:r>
            <a:r>
              <a:rPr lang="fr-FR" dirty="0" smtClean="0"/>
              <a:t> de l’internet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248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172200"/>
            <a:ext cx="1905000" cy="457200"/>
          </a:xfrm>
          <a:prstGeom prst="rect">
            <a:avLst/>
          </a:prstGeom>
        </p:spPr>
        <p:txBody>
          <a:bodyPr/>
          <a:lstStyle/>
          <a:p>
            <a:fld id="{0EDBB256-692A-4D3A-B5A8-284D7FEAD1F6}" type="slidenum">
              <a:rPr lang="fr-FR"/>
              <a:pPr/>
              <a:t>14</a:t>
            </a:fld>
            <a:endParaRPr lang="fr-FR"/>
          </a:p>
        </p:txBody>
      </p:sp>
      <p:sp>
        <p:nvSpPr>
          <p:cNvPr id="573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3688" y="332656"/>
            <a:ext cx="6172200" cy="1894362"/>
          </a:xfrm>
        </p:spPr>
        <p:txBody>
          <a:bodyPr/>
          <a:lstStyle/>
          <a:p>
            <a:r>
              <a:rPr lang="fr-FR" dirty="0" smtClean="0"/>
              <a:t>Exercice en équipe</a:t>
            </a:r>
            <a:endParaRPr lang="fr-FR" dirty="0"/>
          </a:p>
        </p:txBody>
      </p:sp>
      <p:sp>
        <p:nvSpPr>
          <p:cNvPr id="573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33464" y="3212976"/>
            <a:ext cx="6624736" cy="2510408"/>
          </a:xfrm>
        </p:spPr>
        <p:txBody>
          <a:bodyPr/>
          <a:lstStyle/>
          <a:p>
            <a:pPr algn="l"/>
            <a:r>
              <a:rPr lang="fr-FR" b="0" dirty="0" smtClean="0"/>
              <a:t>Vous avez entendu parler d’excellents taux de retour sur investissement dans l’internet</a:t>
            </a:r>
          </a:p>
          <a:p>
            <a:pPr algn="l"/>
            <a:r>
              <a:rPr lang="fr-FR" b="0" dirty="0" smtClean="0"/>
              <a:t>Vous décidez d’accompagner financièrement de jeunes entreprises dans quatre domaines porteurs :  Logiciels et applications, Places de marché, Comparateurs et guides, E-commerce</a:t>
            </a:r>
          </a:p>
          <a:p>
            <a:pPr algn="l"/>
            <a:r>
              <a:rPr lang="fr-FR" b="0" dirty="0" smtClean="0"/>
              <a:t>Expliquer les moyens de monétisation que vous allez privilégier et l’horizon visé pour le retour sur investissement et dans quelles conditions</a:t>
            </a:r>
          </a:p>
          <a:p>
            <a:pPr marL="457200" indent="-457200">
              <a:buAutoNum type="arabicPeriod"/>
            </a:pP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18051778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7BCC90-B056-425F-8822-425897E973C9}" type="slidenum">
              <a:rPr lang="fr-FR" smtClean="0"/>
              <a:pPr>
                <a:defRPr/>
              </a:pPr>
              <a:t>15</a:t>
            </a:fld>
            <a:endParaRPr lang="fr-FR" smtClean="0"/>
          </a:p>
        </p:txBody>
      </p:sp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9816"/>
            <a:ext cx="7467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Mise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en relation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d’offreurs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et de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demandeurs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biens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services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half" idx="1"/>
          </p:nvPr>
        </p:nvSpPr>
        <p:spPr>
          <a:xfrm>
            <a:off x="684213" y="1989138"/>
            <a:ext cx="7702550" cy="4114800"/>
          </a:xfrm>
        </p:spPr>
        <p:txBody>
          <a:bodyPr/>
          <a:lstStyle/>
          <a:p>
            <a:pPr marL="342900" lvl="1" indent="-342900" eaLnBrk="1" hangingPunct="1">
              <a:buClr>
                <a:schemeClr val="accent2"/>
              </a:buClr>
              <a:buFont typeface="Wingdings" pitchFamily="2" charset="2"/>
              <a:buChar char="l"/>
            </a:pPr>
            <a:r>
              <a:rPr lang="en-US" dirty="0">
                <a:cs typeface="Arial" charset="0"/>
              </a:rPr>
              <a:t>Places de </a:t>
            </a:r>
            <a:r>
              <a:rPr lang="en-US" dirty="0" err="1">
                <a:cs typeface="Arial" charset="0"/>
              </a:rPr>
              <a:t>marché</a:t>
            </a:r>
            <a:r>
              <a:rPr lang="en-US" dirty="0">
                <a:cs typeface="Arial" charset="0"/>
              </a:rPr>
              <a:t> </a:t>
            </a:r>
            <a:r>
              <a:rPr lang="en-US" dirty="0" err="1">
                <a:cs typeface="Arial" charset="0"/>
              </a:rPr>
              <a:t>BtoB</a:t>
            </a:r>
            <a:r>
              <a:rPr lang="en-US" dirty="0">
                <a:cs typeface="Arial" charset="0"/>
              </a:rPr>
              <a:t>, </a:t>
            </a:r>
            <a:r>
              <a:rPr lang="en-US" dirty="0" err="1">
                <a:cs typeface="Arial" charset="0"/>
              </a:rPr>
              <a:t>BtoC</a:t>
            </a:r>
            <a:r>
              <a:rPr lang="en-US" dirty="0">
                <a:cs typeface="Arial" charset="0"/>
              </a:rPr>
              <a:t>, </a:t>
            </a:r>
            <a:r>
              <a:rPr lang="en-US" dirty="0" err="1">
                <a:cs typeface="Arial" charset="0"/>
              </a:rPr>
              <a:t>CtoC</a:t>
            </a:r>
            <a:r>
              <a:rPr lang="en-US" dirty="0">
                <a:cs typeface="Arial" charset="0"/>
              </a:rPr>
              <a:t>, </a:t>
            </a:r>
            <a:r>
              <a:rPr lang="en-US" dirty="0" err="1">
                <a:cs typeface="Arial" charset="0"/>
              </a:rPr>
              <a:t>monnaie</a:t>
            </a:r>
            <a:r>
              <a:rPr lang="en-US" dirty="0">
                <a:cs typeface="Arial" charset="0"/>
              </a:rPr>
              <a:t> </a:t>
            </a:r>
            <a:r>
              <a:rPr lang="en-US" dirty="0" err="1">
                <a:cs typeface="Arial" charset="0"/>
              </a:rPr>
              <a:t>virtuelle</a:t>
            </a:r>
            <a:r>
              <a:rPr lang="en-US" dirty="0">
                <a:cs typeface="Arial" charset="0"/>
              </a:rPr>
              <a:t> (</a:t>
            </a:r>
            <a:r>
              <a:rPr lang="en-US" dirty="0" err="1">
                <a:cs typeface="Arial" charset="0"/>
              </a:rPr>
              <a:t>ie</a:t>
            </a:r>
            <a:r>
              <a:rPr lang="en-US" dirty="0">
                <a:cs typeface="Arial" charset="0"/>
              </a:rPr>
              <a:t>. </a:t>
            </a:r>
            <a:r>
              <a:rPr lang="en-US" dirty="0" err="1">
                <a:cs typeface="Arial" charset="0"/>
              </a:rPr>
              <a:t>micropaiement</a:t>
            </a:r>
            <a:r>
              <a:rPr lang="en-US" dirty="0">
                <a:cs typeface="Arial" charset="0"/>
              </a:rPr>
              <a:t>)</a:t>
            </a:r>
          </a:p>
          <a:p>
            <a:pPr marL="742950" lvl="2" indent="-342900" eaLnBrk="1" hangingPunct="1">
              <a:buSzPct val="80000"/>
              <a:buFont typeface="Wingdings" pitchFamily="2" charset="2"/>
              <a:buChar char="l"/>
            </a:pPr>
            <a:r>
              <a:rPr lang="en-US" dirty="0" err="1">
                <a:cs typeface="Arial" charset="0"/>
              </a:rPr>
              <a:t>Modalités</a:t>
            </a:r>
            <a:r>
              <a:rPr lang="en-US" dirty="0">
                <a:cs typeface="Arial" charset="0"/>
              </a:rPr>
              <a:t> : prix fixe, </a:t>
            </a:r>
            <a:r>
              <a:rPr lang="en-US" dirty="0" err="1">
                <a:cs typeface="Arial" charset="0"/>
              </a:rPr>
              <a:t>enchères</a:t>
            </a:r>
            <a:r>
              <a:rPr lang="en-US" dirty="0">
                <a:cs typeface="Arial" charset="0"/>
              </a:rPr>
              <a:t>, propositions </a:t>
            </a:r>
            <a:r>
              <a:rPr lang="en-US" dirty="0" err="1">
                <a:cs typeface="Arial" charset="0"/>
              </a:rPr>
              <a:t>libres</a:t>
            </a:r>
            <a:r>
              <a:rPr lang="en-US" dirty="0">
                <a:cs typeface="Arial" charset="0"/>
              </a:rPr>
              <a:t> de prix, </a:t>
            </a:r>
            <a:r>
              <a:rPr lang="en-US" dirty="0" err="1">
                <a:cs typeface="Arial" charset="0"/>
              </a:rPr>
              <a:t>achats</a:t>
            </a:r>
            <a:r>
              <a:rPr lang="en-US" dirty="0">
                <a:cs typeface="Arial" charset="0"/>
              </a:rPr>
              <a:t> </a:t>
            </a:r>
            <a:r>
              <a:rPr lang="en-US" dirty="0" err="1">
                <a:cs typeface="Arial" charset="0"/>
              </a:rPr>
              <a:t>groupés</a:t>
            </a:r>
            <a:r>
              <a:rPr lang="en-US" dirty="0">
                <a:cs typeface="Arial" charset="0"/>
              </a:rPr>
              <a:t>…</a:t>
            </a:r>
          </a:p>
          <a:p>
            <a:pPr marL="342900" lvl="1" indent="-342900" eaLnBrk="1" hangingPunct="1">
              <a:buClr>
                <a:schemeClr val="accent2"/>
              </a:buClr>
              <a:buFont typeface="Wingdings" pitchFamily="2" charset="2"/>
              <a:buChar char="l"/>
            </a:pPr>
            <a:r>
              <a:rPr lang="en-US" dirty="0" err="1" smtClean="0">
                <a:cs typeface="Arial" charset="0"/>
              </a:rPr>
              <a:t>Monétisation</a:t>
            </a:r>
            <a:endParaRPr lang="en-US" dirty="0">
              <a:cs typeface="Arial" charset="0"/>
            </a:endParaRPr>
          </a:p>
          <a:p>
            <a:pPr marL="742950" lvl="2" indent="-342900" eaLnBrk="1" hangingPunct="1">
              <a:buSzPct val="80000"/>
              <a:buFont typeface="Wingdings" pitchFamily="2" charset="2"/>
              <a:buChar char="l"/>
            </a:pPr>
            <a:r>
              <a:rPr lang="en-US" dirty="0" err="1" smtClean="0">
                <a:cs typeface="Arial" charset="0"/>
              </a:rPr>
              <a:t>Paiement</a:t>
            </a:r>
            <a:r>
              <a:rPr lang="en-US" dirty="0" smtClean="0">
                <a:cs typeface="Arial" charset="0"/>
              </a:rPr>
              <a:t> à la </a:t>
            </a:r>
            <a:r>
              <a:rPr lang="en-US" dirty="0" err="1" smtClean="0">
                <a:cs typeface="Arial" charset="0"/>
              </a:rPr>
              <a:t>consommation</a:t>
            </a:r>
            <a:endParaRPr lang="en-US" dirty="0" smtClean="0">
              <a:cs typeface="Arial" charset="0"/>
            </a:endParaRPr>
          </a:p>
          <a:p>
            <a:pPr marL="742950" lvl="2" indent="-342900" eaLnBrk="1" hangingPunct="1">
              <a:buSzPct val="80000"/>
              <a:buFont typeface="Wingdings" pitchFamily="2" charset="2"/>
              <a:buChar char="l"/>
            </a:pPr>
            <a:r>
              <a:rPr lang="en-US" dirty="0" smtClean="0">
                <a:cs typeface="Arial" charset="0"/>
              </a:rPr>
              <a:t>abonnement</a:t>
            </a:r>
          </a:p>
          <a:p>
            <a:pPr marL="342900" lvl="1" indent="-342900" eaLnBrk="1" hangingPunct="1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en-US" dirty="0" err="1" smtClean="0">
                <a:cs typeface="Arial" charset="0"/>
              </a:rPr>
              <a:t>Développement</a:t>
            </a:r>
            <a:endParaRPr lang="en-US" dirty="0" smtClean="0">
              <a:cs typeface="Arial" charset="0"/>
            </a:endParaRPr>
          </a:p>
          <a:p>
            <a:pPr marL="742950" lvl="2" indent="-342900" eaLnBrk="1" hangingPunct="1">
              <a:buSzPct val="80000"/>
              <a:buFont typeface="Wingdings" pitchFamily="2" charset="2"/>
              <a:buChar char="l"/>
            </a:pPr>
            <a:r>
              <a:rPr lang="en-US" dirty="0" err="1" smtClean="0">
                <a:cs typeface="Arial" charset="0"/>
              </a:rPr>
              <a:t>croissance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externe</a:t>
            </a:r>
            <a:endParaRPr lang="en-US" dirty="0" smtClean="0">
              <a:cs typeface="Arial" charset="0"/>
            </a:endParaRPr>
          </a:p>
          <a:p>
            <a:pPr marL="742950" lvl="2" indent="-342900" eaLnBrk="1" hangingPunct="1">
              <a:buSzPct val="80000"/>
              <a:buFont typeface="Wingdings" pitchFamily="2" charset="2"/>
              <a:buChar char="l"/>
            </a:pPr>
            <a:r>
              <a:rPr lang="en-US" dirty="0" smtClean="0">
                <a:cs typeface="Arial" charset="0"/>
              </a:rPr>
              <a:t>affiliation, marque blanche</a:t>
            </a:r>
          </a:p>
        </p:txBody>
      </p:sp>
      <p:sp>
        <p:nvSpPr>
          <p:cNvPr id="30725" name="AutoShape 2" descr="data:image/jpeg;base64,/9j/4AAQSkZJRgABAQAAAQABAAD/2wCEAAkGBxISEhITEBQUEhQXEhUUFBYVFBcVGBUVFxQWGBYXFRUYHCggGBolHxQUITEhJSkrLi4uFx8zODMsNygtLisBCgoKDg0OGxAQGywkICQvLi0vNCw0LC0sLCwsLywsOCwsLCwvMC8sNDYsLCwsLCwsLSwsLCwsLCwsLCwsLCwsLP/AABEIAJEBXAMBEQACEQEDEQH/xAAcAAEAAgIDAQAAAAAAAAAAAAAABQYEBwIDCAH/xABTEAABAwIACAkFCgoIBwEAAAABAAIDBBEFBhIhMUFRcQcTIjJhcoGRsUJSocHRFzRTVGJ0krKz0hQWIzM1gqLC4fAVQ3OTlKPD0yVEY2SDpOMk/8QAGwEBAAIDAQEAAAAAAAAAAAAAAAMGAgQFAQf/xAA9EQACAQICBQkGBQMFAQEAAAAAAQIDBBExBRIhUXEGQVJhkaGxwdETFBYyM4EVIjTh8CNCU2JykqLiY0P/2gAMAwEAAhEDEQA/AN4oAgCAIAgCAIAgCAIAgCAIAgCAIAgCAIAgCAIAgCAIAgPj2ggg5wRYjaCvJJSWDBrrClGYZXMOgHkna06CqBe2zt60qfZwIWsGYq1TwIAgJXFut4qZt+a/kHt5p7/ErqaIufY3CTyls9O8yi8GXtXYlCAIAgCAr2N9dksbENLs7uqPafArg6dutSmqKzlnw/d+BhN8xUFUyMIAgMrBdGZpGsGs3cdjRpK2rK2dxWVNffgepYsmMboC50cAycl0JEEb8kRSSh7A4PywWuc2PKc1rg7y3ZLizNfoxUUoxyRMVKrqcJQZEdFxmaMceyCOOWOKe5vGCOS0hnFXDA1pJLsluUQsgbbQBAEAQBAEAQBAEAQBAEAQBARGN1Y+Ghq5YnZMkdNK9jrA2c1hINiCDnGtTW8FOrGMsm0ePI87e6rhj43/AJMH+2rR+GWvR736kOvIe6rhj43/AJMH+2n4Za9HvfqNeQ91XDHxv/Jg/wBtPwy16Pe/Ua8j0ji/UOkpaaSQ5T308T3GwF3OjaSbDMM5OhVWtFRqSS3smWRnqM9CAIAgOEsrWi7iAOlRVa1OjHWqSSXWZRhKTwiiPlw1GNGU7cLD0ri1uUdpDZDGXBYLv29xtRsqjzwR0Ow9sZ+1/BaUuVCx/LS7/wBiVWG+XcfP6ePmftfwWPxQ/wDF3/sPcF0u4hsZaxsjQ/IIczTY3u0+w+JWpeaSp3zj+XVkuvHFEFaxcVrJldZUsOu2/MtJ0pGk6UkdyjyIwgCA2FgWt46Fjtdsl3WGnv09qv1hc+8UIz58nxX8xJovFGctw9CAID45wAJOYDOV42ksWDXWFKwzSvfqJ5PQ0ZgqBe3LuK8qnNzcCFvFmKtU8CAIC5Yp0GRHxjhyn6Ohmrv09yt+hLT2VH2ss5eH829hJBc5M1NOyRpZI1r2nS17Q4HeDmK7ZmfYIGsaGxtaxozBrQGgbgMwQHYgCAIAgCAIAgCAIAgCAIAgCAgcff0bX/NJ/s3LYtPrw4rxPJZHklXU1ggCA9gYq+8qP5rB9k1Uev8AVlxfibKyJRRHoQBAYmEa4RN2uPNHrPQuZpPSMbKnjnJ5LzfUT0KDqy6itTzuebuNz4btioNxc1bievVeL/mW47EIRgsIo6lrmYQBAHNBBBzg5ivU2nijxrFYMqNbT8W9zdhzdI1LsQkpxUkcqcdWTR8gqC3pGz2bF7KKlmRTgpZkkx4IBGhaso6rwNKUXF4M5Lw8J/FCtyZDGdDxcdYe0X7gu9oK51KrpPKWXFfsZQe0uKthKEAQEHjXW5EWQOc/N+qOd6h2lcbTV17KhqLOWz7c/oYTewpapxGEAQGbgeh46VrPJ0u6o09+jtW7o+1dzXUObN8P5sPUsWbCaLZhmCviSSwRMfV6AgCAIAgCAIAgCAIAgCAIAgCAICBx9/Rtf80n+zcti0+vDivE8lkeSVdTWCAID2Bir7yo/msH2TVR6/1ZcX4mysiUUR6EAQFVwnPlyOOoHJG4fzftXzjS1y7i6nLmWxcF/Mfudu3p6lNIxFzScICTwZgzjBlOJDdAtpP8FYNE6F96j7Wq8I82GbNO4uvZvVjmSLsDRfKHTdd2XJ6zawSa+/qaivavUQ+EaExEZ7tOg+oqraU0ZKymljjF5PyZv0K6qrrK9h+lymh40tzHqn2HxKgtKm3UZhdQxWsV9bxpGZg+TOW9o3/z4LCqsY47iCvHZiZy1jVOcMha4ObmIII3hZ06kqc1OOa2g2PR1AkY17dDgDu2js0L6FQrKtTjUjzomTxO5SnoQGvsOVvHTOcOaOS3qjX25z2qiaSuveLhyWS2Lgv5iQt4swFoHgQBAXfFeg4uLKcOU+xPQ3yR6+1XPQ9p7GhrSzlt+3MSwWCJldcyCAIAgCAIAgCAIAgCAIAgCAIAgCAgcff0bX/NJ/s3LYtPrw4rxPJZHklXU1ggCA9gYq+8qP5rB9k1Uev9WXF+JsrIlFEehAcZHWBOwErCpLVi3uR7FYvApl18qbx2lhC8AQFswc20UfVB7xf1r6Xo2KjaU0uiu/acKu8akuJkreIiMxgb+TB2OHgVwOUcNa0T3SXmjcsX/Uw6iuPaCCDnBFjuVHjJxeKOq1isGVGsgMb3NOo5ukaiuxGSlFSXOcqcdWTQpDy27/UjWKZFU+VkotQ0QgLVibW5nRHVy27vKHge0qz6AucYyovm2rzM4PmLMrGSETjLXcVCQOc/kjd5R7vELl6WuvYW7SzlsXmYyeCKKqSRBAEBI4BoOOlAPNHKfuGrtObvXQ0Zae8V0n8q2v0+57FYsv6vRMEAQBAEAQBAEAQHF7wM5IA6TZMT1Rb2Iwp8NUrOfUQM60rG+JWDqQWbRsQsrmfy05Pgn6GO7GihH/NU/ZKw+BWPt6fSRMtF3r//ACl2M4/jXQ/GoP7xqe3p9JHv4Ve/4pdjPoxqofjUH9432p7en0kefhV7/il2M7Y8YaN2ZtVTk7BNHfuuvVWpv+5dphLR93Ha6U/+L9DOiqGO5jmu3OB8Fmmnka0qc4/MmjtXpgEBA4+/o2v+aT/ZuWxafXhxXieSyPJKuprBAEB7AxV95UfzWD7Jqo9f6suL8TZWRKKI9CAFGsQdf4OzzW9wUHu1HoLsRn7SW9jiGea3uC992o9BdiHtJb2OIZ5re4Lz3aj0F2Ie0lvZyuBsHoUmMYLDYkY7WcTO3zm94WLuKSzku1HupLcyPw3K0xZiDyhoIK4unq1Odm1GSe1ZNG3Zxkqm1FeVFOqROMFNdoeNLcx6p9h8Vu2lT+xmpdQxWsQtNz271v8AM+DOfP5WSq0jRCAyMH1RikY8ajn6RoI7rrYtLh0K0ai5vAJ4GxmPBAIzgi4PQV9BjJSSaJyjYyV3GzEDms5I3jnHv8AqVpe69vcNLKOxeZDJ4silyzwIAgL3i5QcVELjlv5TujYOweJV30Vae70Fj80tr9P5zksVgiVXTMggCAIAgCAq+HsfaOmJblmaQaWRcqx+U/mjde/QtapdU4bM31HastA3dylLDVjvls7Fn5dZRsKcKdU+4gjjhGon8o7vNm+hac76b+VYFkt+S1tDbVk5PsXr3larca66Xn1Mu5rsgdzLBa8q9SWcmdelomypfLSj91j44kTLK5xu9xcdriSe8qJtvM34wjFYRWBwQyCAIAgCAAoeEjSYeqovzdRM3oEjrd17LNVZrJs1alhbVfnpxf2RYMHcJNfHz3MmGx7ADboLLem6njeVVntOVX5N2NT5U4vqfrj5EzhfhGhqqGrhkjdFK+mlY2xy2FzmEAZWYi99Yt0rpWN9D28NfZtXiV2+5M16MXKlJSS+z9O80HJGWmzhYr6BCcZrWi8UVScJQerJYM4LMwCA9O1uOVPgzBlHJNynupYRFE0jKkIiZfqtFxd2rpNgajC0ncV5KOWLxe7abGtgjS2MfCfhKrcbTGnjvmjgJZYdLxy3Hbnt0Bd6ho2hSWWL6/TIic2yqzYRmebvlkcdrnuJ9JW6qcFkkY4mbg7GetgIMNTOy2oSOLe1pNj2hRztqM1hKKGLNucHPC4+d7abCIGUczJ2NsDm/rmDMOsLDaBpXB0lo+nb03Wi8IrPHy9MyelrTeqlizYtXhs6Ix2n1BfObzlJLHVt4/d+S9ew6lKxWc2R0tZI7nPd32HcFwaukbqr89R9uC7EbcaNOOSR0Fabbe1kp8XgCAID49oIIOcEWO5ZRk4vFHjSawZVTAY5ck6nZukaiuxGSlHWXOjj1ouOKZILUOeEAQFkoMNZFI4X5beQzc6+SezldwVjtdJ+zsZJv80di++XZt7DNS2FbVcMAgCAlcXKDjZRcchlnO6fNHafArqaJtPb18X8sdr8kZRWLL2rsShAEAQBAddRO2NrnvIa1oLnOOYADOSV42ksWZQhKclGKxb2I0zjpj7LVF0VOTFT6M2Z0nS46m/J7+jk17qU9kdiPoWidA0rVKpWWtPuXDr6+wpS1CxBAEAQHKNhcQ1oJJIAAFySdAA1lFtMZSUVi8i04O4O6+UXMbYgdHGuyT9EXI7QtmNpVlzYcTi1+UVjSeGs5f7Vj37ESbeCmr1y043OkP7ik9wnvRpvlXa80Jd3qdE/BdXNF2mB/Q17gf2mgLF2NRbiWHKiyk8GpLil5NlXwrgaopiG1ET4ydBIzHc4Zj2Fa86cofMjs217QuVjRmpePZmYCwNoIAgOEvNO4+Clt/qx4mvdfRlwZFyMDhZwuPDcdSslvc1KEtaD9GVK5taVxHVmvvzoiaumLDtB0H1HpVrs7uFzDWWxrNbin3lnO2nqyy5nvMdbZqGfhjC8tU9r5jctijiYBobHG0Na1o1DMTvJOtRUqUaSwjvx7T1vEwFKeBAEBsbFzBIgjFx+UcAXnZ8ncPHsXyzlBpaV7XcIP+nF4LrfS9Oriy1aPtFQp4v5nn1dRsTFyt4yPJdncyw3t1eBHYqTe0tWWsufxJqkcGSq0iM+taSbAXOwLKEJTerFYvqPG0trMluDpT5B7c3iuhDRF7JYqm/vs8SF3FJf3HyehkYMpzbDePUVhX0ZdUIe0qQwXFeTPYV6c3hFmMtAmCAjcL0tyyQaQQHbic3cfFb1pU2OD6zRvYfkckYy9OIEAQBAEAQBAX/ANBxMQB5x5T951dmhXvRtp7tQUXm9r4/sSxWCJFb5kEAQBAEBq/hgw8eRRsOYgSTdOfkN9GV9Fc6+q/2L7lz5LWC23UuEfN+XaawXOLmEAQBAEBuzg3xXZTQMne0GeVuUSdLGOzta2+g2sT0m2pde1oKEdZ5s+daf0pO5rujF/ki8OLXO/vl2lzW2V4IAgMbCFDHPG6KZoexwsQfEbCNRGcLGUVJYMloV6lCaqU3g0efsacDGjqZYLkhpBY4+Uxwu0789j0grh1qfs5uJ9T0deK7to1ud59TX87CKUZvBAcJeadx8FLb/AFY8TXuvoy4MjF3StnGWMOBadfoOorZtLh0Kqmsufgal7bK4pODz5uJBubYkHSMyuaaaxRR2mngzb3AliLDUNdW1bBI1ryyGNwuwkAZUjmnM4C9gDmuHdC4mlb2UH7KDw3+hJCOO1m65sGwvZkPijcwixaWNLbbMkiy4KqSTxTeJLgefOGTEmOgmjmphkwTFwyNUcgzlo+SQbgarO1WVl0ZeSrRcJ5rvRDOOBTMWqbjKmIEXAOUf1QXC/RcAdqabuXb2FWos8MFxezzxJrKn7SvGL3+G02SvkJbyUxcmyZgNTgW+i48PSta7jrUn1bSOqsYlvAvmC48YuTSWbNVvAtdDRtjaANPlHafYvpGj7CnaUlGK2873v03HErVnUli8jJW+Qkfh380esPFcXlB+ifFeJtWf1StKgHYCA7aeMOe1rs4LgDuJsVtWUVK4pxeTkl9m8CKusacuDIaupTFI5jtLTbeNR7RZblzQdCrKm+YrbWB0KABAEAQBATOK9BxkuURyWZ97vJHr7F2NDWntq2vLKO3783qZRWLLurkShAEAQBAEB54xwrDNW1Tz8M5o6rDkN9DQuFXlrVJPrPq2i6KpWdKH+lP7vb4sh1EdAIAgCA5wMynNG1wHeUWZhN4RbPTbW2AA0AWCsR8dbxeLPqHgQBAEBp3hkjtWRHbTt9EkntXKvl/UXAv/ACVljaSX+p+CKEtIs4QHCXmncfBS2/1Y8TXuvoy4MjF3SthARWEW2eekA9ts/purfo2pr20W+bZ2bClaTp+zuZpc+3t2nqLgxpBFgqiaNcAk7ZCZD9ZVu+k5XE29/hsII5FoWoZFA4caQPwVK4i5jlikHQS/iz6JCuloqTVylvT9TCeRo3EZv/6HdETj+0wetScrZYWGG+S835G7olY3H2Zel8zLKZGDn2ljP/Ub3XF1hUWMGupmM1jFmwqEXkj648VzNGxUrumn0l4nPrPCnLgW1fTDhBARuH3fkt7gPE+pcLlFNRs8N7S8X5G3ZL+p9iuKhnXCA76H85H12+IW3YfqqX+6PiiKt9OXBmTjhQ3a2Zukcl24nMe827VbdPWutFV1zbHw5u/xK/Nc5VFViMIAgCA+tFzYZycwXqTbwQNg4GoeJiazytLulx0+zsV9sLVW1BQ583x/mwmisEZy3D0IAgCAIAgPMlTJlPc46S4nvN1XW8XifY6cdWKiuZHWhmEAQBAEBz453nO7ymLMNSO4cc7znd5TFjUjuHHO853eUxY1I7hxzvOd3lMWNSO4cc7znd5TFjUjuOLnk6STvQySSyPiHoQHCXmncfBS2/1Y8TXuvoy4MjF3SthARuFTym9X1n2q0aH/AE/3fkVLTawufsvM9YYnsyaCiA1UkH2TVXbl41pvrfiaKyJdQnpUuFht8E1v9m090jCtzR/6mHExnkeesR32qHDbE4ftNPqW5yshraPx3ST8V5m3ol4XHFMva+YlmOcBs5p+UPFDx5GxKZ+S9p2OB9K4tnUVOvCb5mvE59SOtBrqLgvqBwQgITGKbmsGrlHwHrVR5TXCbhRXF+C8zo2MM5fYhVVDohAd9D+cj67fELbsP1VL/dHxRFW+nLgy1TxB7XNdnDgQdxX0upTjUg4Syew4RrmspzG9zDpaSN+wr59cUXRqypvmZAzpUICAICdxTocuQyO0MsR0uOju09y7ehLVVarqyyj4/sZQW0uat5KEAQBAEAQBAeY5mZLnDY4juKrr2M+yQetFM4IZBAEAQHKNlyANZA70RjJ4JsvXuVVnwlP9J/3Fu+41N6K18VWnRl2L1HuVVnwlP9J/3E9xqb0Piq06Muxeo9yqs+Ep/pP+4nuNTeh8VWnRl2L1HuVVnwlP9J/3E9xqb0Piq06Muxeo9yqs+Ep/pP8AuJ7jU3ofFVp0Zdi9R7lVZ8JT/Sf9xPcam9D4qtOjLsXqPcqrPhKf6T/uJ7jU3ofFVp0Zdi9R7lVZ8JT/AEn/AHE9xqb0Piq06Muxeph4a4OKqnp55nyQlscT5HBpeSQ1pJsC0C+baprawqOrFYrNEVflRazpyioy2rq9TWf4bF5x+j/FWT8HuN67X6HF/HKG593qPw2Lzj9H+Kfg9xvXa/QfjlDc+71MDCErXOBbcjJsbi2e5/gu1o+3nb0tSeeOOw4mkbqNzV145YYbT1tir7yo/msH2TVVa/1ZcX4kKyJRRHpVeFL9FVv9j+81bdh+phxMZZHmXANUIqiJ50B1j0BwLSe4lWLSts7mzqUlm1s4rau9C1q+yrRm+ZmzV8cLifWaRvC8BsIqumiS1DhnJaGvBNswI026bqz2HKH2VNU68W8Mms8OvHxNGtZ6z1os7Z8Oi3Iab/K0dw0rZr8poav9GDx68u7PuMIWLx/M+whnvc8km5JzlVWpUqV6jnLa3tf84diOgkoLBZHBQmQQHfRfnI+u36wW3YfqqX+6PiiOt9OXBluX044Jr/GD3xL1h9UKi6V/Vz4+SIZZkeueeBAEBa8SubL1m+BVp5PfJPiiSBZVYTMIAgCAIAgCA854z0xjrKlh1TyW3FxLfQQuDWWFRrrPrOjqiqWlOa6K8CMUZuhAEAQH1jrEEaiD3IeNYrA9NQShzWuGhzQ4biLqwp4rE+OTi4ycXzHYvTEIAgCAhqvGqiie6OSdjHtNnNN7g9yilXpxeDZ0KWiryrBThTbTyOn8c8H/ABmP0+xY+80ukZ/g19/iZ9/HPB/xmPvPsT3ml0h+DX3+JkNjljVRS0FZHHURue+mma1oJuXGMgAZtq2LW5pKtBuXOvExnoe+UW3SZ5q/ApNnpHtVv/EbbprvNP8ADLroPu9R+BSbPSPan4jbdNd4/DLroPu9TqljLTZwsc3pF1tU6kakVKDxTNSpTlTk4TWDR68xU95UfzWD7JqpVf6suL8SVZEqoj0qnCof+E1v9kPrtW5YfqYcTGWR5WVxNc2BithcTRhjj+UYLG+lzRod0nb/ABXzPlJoiVtWdxTX5JP/AIt83B83YWbRt4qsPZy+Zd6J5mkbwqudM2EVXTRPiHp9AXqTbwR4T1Bg3IjeXc5zCLbAR4q6aO0Q6FvOdT55Ra4Jrx3nMrXOvNKOSZAKlHUCA5wus5p2OB9Kmt56lWMnzNPvMZrGLRcl9TK+a/xg98S9YfVCoulf1c+PkiGWZHrnngQBAWvErmy9ZvgVaeT3yT4okgWVWEzCAIAgCAIAgNPcL2CDHUNqGjkStDXHZIwWz725PcVyr6nhPW3l+5L3iqW7oPOL2cH++PaigrSLQEAQBAEBu7gxw82opWxOP5WEBhGssHMcOi1hvHSF17Sqpww50fOOUNhK3unUS/LPb9+defAuK2zgBAEB1VVQ2NjnyENY1pc4nQABcleNpLFmdOnKpNQgsW9iPOOGq7j55prW4yRzwNgJzDsFlwKktaTlvPrdpQ9hQhS6KSMNYmwEBwl5p3HwUtv9WPE17r6MuDIxd0rZ9C9ScngszGUlFOTyRCVUmU5x1XzbhmHoV2t6XsqUYbkUO4q+1qyqb2etMSJMrB1CdtJB9k1U+6WFea634mccibUB6U7hekDcEVl9bY2980YW9o5Y3MP5zGM8jy4rea5zilc0hzSWkG4INiO1YzhGcXGSxTzTPU2nii24Cxre6SKOVgeXPa0Oack5yBnGg9llUL/knbyxqUJOHPg9q+3Ou869HS1RLCose5noR2A5NRb3n2L55Lk1cp7JRfb6E6vqe5nKPATvKcBuBPsU1LkzVf1JpcMX6GMr+PMiTo8HMjzgXO06ezYu/ZaJt7TbBYy3vP7bjTq3E6mx5GWQui1isCAiv6CZ5zvR7FXfhm36cu70N736e5D+gmec70exPhm36cu70Hv09yH9BM853o9ifDNv05d3oPfp7kSqsaNE1/jB74l6w+qFRdK/q58fJEMsyPXPPAgCAteJXNl6zfAq08nvknxRJAsqsJmEAQBAEAQBAR2H8Dx1cD4ZdDhmI0tcOa4dI9oUdSmqkdVm3ZXlS0rKrDNd63Gg8YMBzUcpimbbzXDmvb5zT/NlxatKVOWDPp9jfUrykqlN8Vzp7mRqjNwIAgCAycHYQlgkbLA8xvGgjwIOYjoKyjNxeMSGvb068HTqrFM2NgnhXzAVUJJ86IjP+o45u9b8L/pLsKldclNuNCezdL1XoTbeE+gI/rh0GMepyl99pdZznyYvV0e39jEq+FalAPFRTPOrKyWDvuT6FjK+hzJk9Lkpct/nnFLqxfkvEomNOOlRXch1o4r34tl7G2gvdpd4dC0q1zOpseRZdHaFt7L80fzS3vy3ePWVtQHYCAIDhLzTuPgpbf6seJr3X0ZcGRoC7qWOxFabSWLI+uqxnaw7z6h7f5Nj0bo50/6tXPmW79/Aq+k9Je1/pUvl53v/AG8SPXaOIep+CmrEuCqMjyYzGf8Axvcz90KnaQhq3M1149psQyLatMyNd8O9YGYLczXLPEwdhMn+munomGtcJ7k/TzMKmR5vVqIAgJjE6HLr6Joz3q4B2ca2/ouoLp4UZvqfgerM9eKkmyEAQBAEAQBAEBr/ABg98S9YfVCoulf1c+PkiGWZHrnngQBAWvErmy9ZvgVaeT3yT4okgWVWEzCAIAgCAIAgCAwsL4JhqozHUMD26RfS07WnS09IWE6cZrCSNi1u61tPXpSwfjx3mscP8FszCXUbxK3TkPIa8dAdzXa/NXOqWMlthtLlZcqaU0o3C1XvW1dma7yj4RwVPTm08T4zo5TSAdx0HsWnKEo/MsCyULqjXWNKalwZhrE2AgCAIAgCAIAgCAyaHB80xyYY3yH5DS62+2hZRhKWSxIa1xSorGpJR4vAsNTiBVR0tRUT5MTY4JJMgnKe7JaTazczb203zbF0bKxnOtBS2bUVvSHKW2jTlCknNtcF37e77mqaisc7NzRsHrOtfQLaxo2+2Kxe95/sUa6v61xsk9m5ZfuYy3DSCA3TwBY0saJKCZwa4v42C55xIAfGL6+SHAa7u2LgaYtm2q0V1P1Jab5jda4JKee+HPGtlVUR00Dg+ODKL3NN2uldYEDbkgWvtc7YrNom1dODqSW1+BDN47DV665GEBfOBTBpmwrC7yYWSTO7G5Df2nt7lzdK1NS3a34Izgtp6YVUJwgCAIAgCAIAgNf4we+JesPqhUXSv6ufHyRDLMj1zzwIAgLXiVzZes3wKtPJ75J8USQLKrCZhAEAQBAEAQBAEAQHF7QRYgEawc4Q9TaeKIatxRoZb5dNFn1tbkHvZZQyt6cs4nQpaXvaXy1Zffb44kPU8GVA7miWPqSX+uHKJ2VJ7zoU+U19HPVfFemBgScE9N5M8w35B8AFg7CG9mzHlZcc8I9/qYr+CRvk1RG+EH98LH3BdLuJ1ytlz0v+37HX7kX/AHf/AK//ANV5+H/6u79zL4u/+P8A2/8AJzZwRjyqsndDb/UKe4f6u4xfK581H/t/5MqLgnp/KnmO4Mb4grNWEOdsglysuP7ace/9iQpuDKgbzhLJ15LfUDVmrKkt5rVOU19LLVXBeuJL0eKNBFbIpos2tzeMPe+6ljb045RNCrpe9q/NVl9tnhgTUbA0WaAANAAsO5TYYHOlJyeLIPH39G1/zSf7Ny2LT68OK8TGWR5JV1NYIDvoaYyyRxggF72sBOgFzgAT0Z1jOWrFy3HpzwlQyU80kMoLJI3lrhsIOro1g68y8pzjUipRyYewyZ8Yqx7DG+qqXxkWLHTyFpGwtLrWWCt6SesorHghiyMUx4EAQHoPgHxadT0r6qUWfUEZAOkQtvknoyiSdwaVWdL3CnUVNZR8SamsFibRXIJAgCAIAgCAIAgK3hLFt8sr3h7QHG9iDsAVfu9Czr1pVFJLEjcMWY34pP8AhG9xWt8PVOmuwajH4pP+Eb3FPh6p012DUY/FJ/wje4p8PVOmuwajJjAOCnU4eHODsog5hsuuto2wlaRkm8cTKKwJVdMyCAIAgCAIAgCAIAgCAIAgCAIAgCAIAgCAICEx3hc/B9axjS9zqWZrWtBJcTG4AADOSp7VpVoN714nksjy7+K1f8Tqv8PL91W/3mj012ogwY/Fav8AidV/h5fup7zR6a7UMGZ+AcWa5tTTudSVQAniJJgkAAD23JOTmCirXNF05JTWT50Enibr4T+DZuEfy9ORHVNbk58zJmjQ1+xw1O7Dmtbg2GkHb/kltj4EsoYmgMNYBqqR5ZVQyQm9uU3knqvHJd2EqyUq9OqsYNMhaaI1THh2QQue4NY1z3E2DWguJPQBnK8clFYs9Nq8HnBHNK9s+EmGKEEOEJzSS67PGljdoPKPRpXGvdKxitSi8Xv5l6mcYbzfLGAABoAAFgALAAaAAq5jiTHJAEAQBAEAQBAEAQBAEAQBAEAQBAEAQBAEAQBAEAQBAEAQBAEAQBAEAQBAEAQBAEAQEfh/8xJuUlL50eM8sY2e+Xdb1q32v0yB5m7+B38z+r61X9JfOSwNkLmGYQBAEAQBAEAQBAEAQBAEAQBAEAQBAEAQBAE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726" name="AutoShape 4" descr="data:image/jpeg;base64,/9j/4AAQSkZJRgABAQAAAQABAAD/2wCEAAkGBxISEhITEBQUEhQXEhUUFBYVFBcVGBUVFxQWGBYXFRUYHCggGBolHxQUITEhJSkrLi4uFx8zODMsNygtLisBCgoKDg0OGxAQGywkICQvLi0vNCw0LC0sLCwsLywsOCwsLCwvMC8sNDYsLCwsLCwsLSwsLCwsLCwsLCwsLCwsLP/AABEIAJEBXAMBEQACEQEDEQH/xAAcAAEAAgIDAQAAAAAAAAAAAAAABQYEBwIDCAH/xABTEAABAwIACAkFCgoIBwEAAAABAAIDBBEFBhIhMUFRcQcTIjJhcoGRsUJSocHRFzRTVGJ0krKz0hQWIzM1gqLC4fAVQ3OTlKPD0yVEY2SDpOMk/8QAGwEBAAIDAQEAAAAAAAAAAAAAAAMGAgQFAQf/xAA9EQACAQICBQkGBQMFAQEAAAAAAQIDBBExBRIhUXEGQVJhkaGxwdETFBYyM4EVIjTh8CNCU2JykqLiY0P/2gAMAwEAAhEDEQA/AN4oAgCAIAgCAIAgCAIAgCAIAgCAIAgCAIAgCAIAgCAIAgPj2ggg5wRYjaCvJJSWDBrrClGYZXMOgHkna06CqBe2zt60qfZwIWsGYq1TwIAgJXFut4qZt+a/kHt5p7/ErqaIufY3CTyls9O8yi8GXtXYlCAIAgCAr2N9dksbENLs7uqPafArg6dutSmqKzlnw/d+BhN8xUFUyMIAgMrBdGZpGsGs3cdjRpK2rK2dxWVNffgepYsmMboC50cAycl0JEEb8kRSSh7A4PywWuc2PKc1rg7y3ZLizNfoxUUoxyRMVKrqcJQZEdFxmaMceyCOOWOKe5vGCOS0hnFXDA1pJLsluUQsgbbQBAEAQBAEAQBAEAQBAEAQBARGN1Y+Ghq5YnZMkdNK9jrA2c1hINiCDnGtTW8FOrGMsm0ePI87e6rhj43/AJMH+2rR+GWvR736kOvIe6rhj43/AJMH+2n4Za9HvfqNeQ91XDHxv/Jg/wBtPwy16Pe/Ua8j0ji/UOkpaaSQ5T308T3GwF3OjaSbDMM5OhVWtFRqSS3smWRnqM9CAIAgOEsrWi7iAOlRVa1OjHWqSSXWZRhKTwiiPlw1GNGU7cLD0ri1uUdpDZDGXBYLv29xtRsqjzwR0Ow9sZ+1/BaUuVCx/LS7/wBiVWG+XcfP6ePmftfwWPxQ/wDF3/sPcF0u4hsZaxsjQ/IIczTY3u0+w+JWpeaSp3zj+XVkuvHFEFaxcVrJldZUsOu2/MtJ0pGk6UkdyjyIwgCA2FgWt46Fjtdsl3WGnv09qv1hc+8UIz58nxX8xJovFGctw9CAID45wAJOYDOV42ksWDXWFKwzSvfqJ5PQ0ZgqBe3LuK8qnNzcCFvFmKtU8CAIC5Yp0GRHxjhyn6Ohmrv09yt+hLT2VH2ss5eH829hJBc5M1NOyRpZI1r2nS17Q4HeDmK7ZmfYIGsaGxtaxozBrQGgbgMwQHYgCAIAgCAIAgCAIAgCAIAgCAgcff0bX/NJ/s3LYtPrw4rxPJZHklXU1ggCA9gYq+8qP5rB9k1Uev8AVlxfibKyJRRHoQBAYmEa4RN2uPNHrPQuZpPSMbKnjnJ5LzfUT0KDqy6itTzuebuNz4btioNxc1bievVeL/mW47EIRgsIo6lrmYQBAHNBBBzg5ivU2nijxrFYMqNbT8W9zdhzdI1LsQkpxUkcqcdWTR8gqC3pGz2bF7KKlmRTgpZkkx4IBGhaso6rwNKUXF4M5Lw8J/FCtyZDGdDxcdYe0X7gu9oK51KrpPKWXFfsZQe0uKthKEAQEHjXW5EWQOc/N+qOd6h2lcbTV17KhqLOWz7c/oYTewpapxGEAQGbgeh46VrPJ0u6o09+jtW7o+1dzXUObN8P5sPUsWbCaLZhmCviSSwRMfV6AgCAIAgCAIAgCAIAgCAIAgCAICBx9/Rtf80n+zcti0+vDivE8lkeSVdTWCAID2Bir7yo/msH2TVR6/1ZcX4mysiUUR6EAQFVwnPlyOOoHJG4fzftXzjS1y7i6nLmWxcF/Mfudu3p6lNIxFzScICTwZgzjBlOJDdAtpP8FYNE6F96j7Wq8I82GbNO4uvZvVjmSLsDRfKHTdd2XJ6zawSa+/qaivavUQ+EaExEZ7tOg+oqraU0ZKymljjF5PyZv0K6qrrK9h+lymh40tzHqn2HxKgtKm3UZhdQxWsV9bxpGZg+TOW9o3/z4LCqsY47iCvHZiZy1jVOcMha4ObmIII3hZ06kqc1OOa2g2PR1AkY17dDgDu2js0L6FQrKtTjUjzomTxO5SnoQGvsOVvHTOcOaOS3qjX25z2qiaSuveLhyWS2Lgv5iQt4swFoHgQBAXfFeg4uLKcOU+xPQ3yR6+1XPQ9p7GhrSzlt+3MSwWCJldcyCAIAgCAIAgCAIAgCAIAgCAIAgCAgcff0bX/NJ/s3LYtPrw4rxPJZHklXU1ggCA9gYq+8qP5rB9k1Uev9WXF+JsrIlFEehAcZHWBOwErCpLVi3uR7FYvApl18qbx2lhC8AQFswc20UfVB7xf1r6Xo2KjaU0uiu/acKu8akuJkreIiMxgb+TB2OHgVwOUcNa0T3SXmjcsX/Uw6iuPaCCDnBFjuVHjJxeKOq1isGVGsgMb3NOo5ukaiuxGSlFSXOcqcdWTQpDy27/UjWKZFU+VkotQ0QgLVibW5nRHVy27vKHge0qz6AucYyovm2rzM4PmLMrGSETjLXcVCQOc/kjd5R7vELl6WuvYW7SzlsXmYyeCKKqSRBAEBI4BoOOlAPNHKfuGrtObvXQ0Zae8V0n8q2v0+57FYsv6vRMEAQBAEAQBAEAQHF7wM5IA6TZMT1Rb2Iwp8NUrOfUQM60rG+JWDqQWbRsQsrmfy05Pgn6GO7GihH/NU/ZKw+BWPt6fSRMtF3r//ACl2M4/jXQ/GoP7xqe3p9JHv4Ve/4pdjPoxqofjUH9432p7en0kefhV7/il2M7Y8YaN2ZtVTk7BNHfuuvVWpv+5dphLR93Ha6U/+L9DOiqGO5jmu3OB8Fmmnka0qc4/MmjtXpgEBA4+/o2v+aT/ZuWxafXhxXieSyPJKuprBAEB7AxV95UfzWD7Jqo9f6suL8TZWRKKI9CAFGsQdf4OzzW9wUHu1HoLsRn7SW9jiGea3uC992o9BdiHtJb2OIZ5re4Lz3aj0F2Ie0lvZyuBsHoUmMYLDYkY7WcTO3zm94WLuKSzku1HupLcyPw3K0xZiDyhoIK4unq1Odm1GSe1ZNG3Zxkqm1FeVFOqROMFNdoeNLcx6p9h8Vu2lT+xmpdQxWsQtNz271v8AM+DOfP5WSq0jRCAyMH1RikY8ajn6RoI7rrYtLh0K0ai5vAJ4GxmPBAIzgi4PQV9BjJSSaJyjYyV3GzEDms5I3jnHv8AqVpe69vcNLKOxeZDJ4silyzwIAgL3i5QcVELjlv5TujYOweJV30Vae70Fj80tr9P5zksVgiVXTMggCAIAgCAq+HsfaOmJblmaQaWRcqx+U/mjde/QtapdU4bM31HastA3dylLDVjvls7Fn5dZRsKcKdU+4gjjhGon8o7vNm+hac76b+VYFkt+S1tDbVk5PsXr3larca66Xn1Mu5rsgdzLBa8q9SWcmdelomypfLSj91j44kTLK5xu9xcdriSe8qJtvM34wjFYRWBwQyCAIAgCAAoeEjSYeqovzdRM3oEjrd17LNVZrJs1alhbVfnpxf2RYMHcJNfHz3MmGx7ADboLLem6njeVVntOVX5N2NT5U4vqfrj5EzhfhGhqqGrhkjdFK+mlY2xy2FzmEAZWYi99Yt0rpWN9D28NfZtXiV2+5M16MXKlJSS+z9O80HJGWmzhYr6BCcZrWi8UVScJQerJYM4LMwCA9O1uOVPgzBlHJNynupYRFE0jKkIiZfqtFxd2rpNgajC0ncV5KOWLxe7abGtgjS2MfCfhKrcbTGnjvmjgJZYdLxy3Hbnt0Bd6ho2hSWWL6/TIic2yqzYRmebvlkcdrnuJ9JW6qcFkkY4mbg7GetgIMNTOy2oSOLe1pNj2hRztqM1hKKGLNucHPC4+d7abCIGUczJ2NsDm/rmDMOsLDaBpXB0lo+nb03Wi8IrPHy9MyelrTeqlizYtXhs6Ix2n1BfObzlJLHVt4/d+S9ew6lKxWc2R0tZI7nPd32HcFwaukbqr89R9uC7EbcaNOOSR0Fabbe1kp8XgCAID49oIIOcEWO5ZRk4vFHjSawZVTAY5ck6nZukaiuxGSlHWXOjj1ouOKZILUOeEAQFkoMNZFI4X5beQzc6+SezldwVjtdJ+zsZJv80di++XZt7DNS2FbVcMAgCAlcXKDjZRcchlnO6fNHafArqaJtPb18X8sdr8kZRWLL2rsShAEAQBAddRO2NrnvIa1oLnOOYADOSV42ksWZQhKclGKxb2I0zjpj7LVF0VOTFT6M2Z0nS46m/J7+jk17qU9kdiPoWidA0rVKpWWtPuXDr6+wpS1CxBAEAQHKNhcQ1oJJIAAFySdAA1lFtMZSUVi8i04O4O6+UXMbYgdHGuyT9EXI7QtmNpVlzYcTi1+UVjSeGs5f7Vj37ESbeCmr1y043OkP7ik9wnvRpvlXa80Jd3qdE/BdXNF2mB/Q17gf2mgLF2NRbiWHKiyk8GpLil5NlXwrgaopiG1ET4ydBIzHc4Zj2Fa86cofMjs217QuVjRmpePZmYCwNoIAgOEvNO4+Clt/qx4mvdfRlwZFyMDhZwuPDcdSslvc1KEtaD9GVK5taVxHVmvvzoiaumLDtB0H1HpVrs7uFzDWWxrNbin3lnO2nqyy5nvMdbZqGfhjC8tU9r5jctijiYBobHG0Na1o1DMTvJOtRUqUaSwjvx7T1vEwFKeBAEBsbFzBIgjFx+UcAXnZ8ncPHsXyzlBpaV7XcIP+nF4LrfS9Oriy1aPtFQp4v5nn1dRsTFyt4yPJdncyw3t1eBHYqTe0tWWsufxJqkcGSq0iM+taSbAXOwLKEJTerFYvqPG0trMluDpT5B7c3iuhDRF7JYqm/vs8SF3FJf3HyehkYMpzbDePUVhX0ZdUIe0qQwXFeTPYV6c3hFmMtAmCAjcL0tyyQaQQHbic3cfFb1pU2OD6zRvYfkckYy9OIEAQBAEAQBAX/ANBxMQB5x5T951dmhXvRtp7tQUXm9r4/sSxWCJFb5kEAQBAEBq/hgw8eRRsOYgSTdOfkN9GV9Fc6+q/2L7lz5LWC23UuEfN+XaawXOLmEAQBAEBuzg3xXZTQMne0GeVuUSdLGOzta2+g2sT0m2pde1oKEdZ5s+daf0pO5rujF/ki8OLXO/vl2lzW2V4IAgMbCFDHPG6KZoexwsQfEbCNRGcLGUVJYMloV6lCaqU3g0efsacDGjqZYLkhpBY4+Uxwu0789j0grh1qfs5uJ9T0deK7to1ud59TX87CKUZvBAcJeadx8FLb/AFY8TXuvoy4MjF3StnGWMOBadfoOorZtLh0Kqmsufgal7bK4pODz5uJBubYkHSMyuaaaxRR2mngzb3AliLDUNdW1bBI1ryyGNwuwkAZUjmnM4C9gDmuHdC4mlb2UH7KDw3+hJCOO1m65sGwvZkPijcwixaWNLbbMkiy4KqSTxTeJLgefOGTEmOgmjmphkwTFwyNUcgzlo+SQbgarO1WVl0ZeSrRcJ5rvRDOOBTMWqbjKmIEXAOUf1QXC/RcAdqabuXb2FWos8MFxezzxJrKn7SvGL3+G02SvkJbyUxcmyZgNTgW+i48PSta7jrUn1bSOqsYlvAvmC48YuTSWbNVvAtdDRtjaANPlHafYvpGj7CnaUlGK2873v03HErVnUli8jJW+Qkfh380esPFcXlB+ifFeJtWf1StKgHYCA7aeMOe1rs4LgDuJsVtWUVK4pxeTkl9m8CKusacuDIaupTFI5jtLTbeNR7RZblzQdCrKm+YrbWB0KABAEAQBATOK9BxkuURyWZ97vJHr7F2NDWntq2vLKO3783qZRWLLurkShAEAQBAEB54xwrDNW1Tz8M5o6rDkN9DQuFXlrVJPrPq2i6KpWdKH+lP7vb4sh1EdAIAgCA5wMynNG1wHeUWZhN4RbPTbW2AA0AWCsR8dbxeLPqHgQBAEBp3hkjtWRHbTt9EkntXKvl/UXAv/ACVljaSX+p+CKEtIs4QHCXmncfBS2/1Y8TXuvoy4MjF3SthARWEW2eekA9ts/purfo2pr20W+bZ2bClaTp+zuZpc+3t2nqLgxpBFgqiaNcAk7ZCZD9ZVu+k5XE29/hsII5FoWoZFA4caQPwVK4i5jlikHQS/iz6JCuloqTVylvT9TCeRo3EZv/6HdETj+0wetScrZYWGG+S835G7olY3H2Zel8zLKZGDn2ljP/Ub3XF1hUWMGupmM1jFmwqEXkj648VzNGxUrumn0l4nPrPCnLgW1fTDhBARuH3fkt7gPE+pcLlFNRs8N7S8X5G3ZL+p9iuKhnXCA76H85H12+IW3YfqqX+6PiiKt9OXBmTjhQ3a2Zukcl24nMe827VbdPWutFV1zbHw5u/xK/Nc5VFViMIAgCA+tFzYZycwXqTbwQNg4GoeJiazytLulx0+zsV9sLVW1BQ583x/mwmisEZy3D0IAgCAIAgPMlTJlPc46S4nvN1XW8XifY6cdWKiuZHWhmEAQBAEBz453nO7ymLMNSO4cc7znd5TFjUjuHHO853eUxY1I7hxzvOd3lMWNSO4cc7znd5TFjUjuOLnk6STvQySSyPiHoQHCXmncfBS2/1Y8TXuvoy4MjF3SthARuFTym9X1n2q0aH/AE/3fkVLTawufsvM9YYnsyaCiA1UkH2TVXbl41pvrfiaKyJdQnpUuFht8E1v9m090jCtzR/6mHExnkeesR32qHDbE4ftNPqW5yshraPx3ST8V5m3ol4XHFMva+YlmOcBs5p+UPFDx5GxKZ+S9p2OB9K4tnUVOvCb5mvE59SOtBrqLgvqBwQgITGKbmsGrlHwHrVR5TXCbhRXF+C8zo2MM5fYhVVDohAd9D+cj67fELbsP1VL/dHxRFW+nLgy1TxB7XNdnDgQdxX0upTjUg4Syew4RrmspzG9zDpaSN+wr59cUXRqypvmZAzpUICAICdxTocuQyO0MsR0uOju09y7ehLVVarqyyj4/sZQW0uat5KEAQBAEAQBAeY5mZLnDY4juKrr2M+yQetFM4IZBAEAQHKNlyANZA70RjJ4JsvXuVVnwlP9J/3Fu+41N6K18VWnRl2L1HuVVnwlP9J/3E9xqb0Piq06Muxeo9yqs+Ep/pP+4nuNTeh8VWnRl2L1HuVVnwlP9J/3E9xqb0Piq06Muxeo9yqs+Ep/pP8AuJ7jU3ofFVp0Zdi9R7lVZ8JT/Sf9xPcam9D4qtOjLsXqPcqrPhKf6T/uJ7jU3ofFVp0Zdi9R7lVZ8JT/AEn/AHE9xqb0Piq06Muxeph4a4OKqnp55nyQlscT5HBpeSQ1pJsC0C+baprawqOrFYrNEVflRazpyioy2rq9TWf4bF5x+j/FWT8HuN67X6HF/HKG593qPw2Lzj9H+Kfg9xvXa/QfjlDc+71MDCErXOBbcjJsbi2e5/gu1o+3nb0tSeeOOw4mkbqNzV145YYbT1tir7yo/msH2TVVa/1ZcX4kKyJRRHpVeFL9FVv9j+81bdh+phxMZZHmXANUIqiJ50B1j0BwLSe4lWLSts7mzqUlm1s4rau9C1q+yrRm+ZmzV8cLifWaRvC8BsIqumiS1DhnJaGvBNswI026bqz2HKH2VNU68W8Mms8OvHxNGtZ6z1os7Z8Oi3Iab/K0dw0rZr8poav9GDx68u7PuMIWLx/M+whnvc8km5JzlVWpUqV6jnLa3tf84diOgkoLBZHBQmQQHfRfnI+u36wW3YfqqX+6PiiOt9OXBluX044Jr/GD3xL1h9UKi6V/Vz4+SIZZkeueeBAEBa8SubL1m+BVp5PfJPiiSBZVYTMIAgCAIAgCA854z0xjrKlh1TyW3FxLfQQuDWWFRrrPrOjqiqWlOa6K8CMUZuhAEAQH1jrEEaiD3IeNYrA9NQShzWuGhzQ4biLqwp4rE+OTi4ycXzHYvTEIAgCAhqvGqiie6OSdjHtNnNN7g9yilXpxeDZ0KWiryrBThTbTyOn8c8H/ABmP0+xY+80ukZ/g19/iZ9/HPB/xmPvPsT3ml0h+DX3+JkNjljVRS0FZHHURue+mma1oJuXGMgAZtq2LW5pKtBuXOvExnoe+UW3SZ5q/ApNnpHtVv/EbbprvNP8ADLroPu9R+BSbPSPan4jbdNd4/DLroPu9TqljLTZwsc3pF1tU6kakVKDxTNSpTlTk4TWDR68xU95UfzWD7JqpVf6suL8SVZEqoj0qnCof+E1v9kPrtW5YfqYcTGWR5WVxNc2BithcTRhjj+UYLG+lzRod0nb/ABXzPlJoiVtWdxTX5JP/AIt83B83YWbRt4qsPZy+Zd6J5mkbwqudM2EVXTRPiHp9AXqTbwR4T1Bg3IjeXc5zCLbAR4q6aO0Q6FvOdT55Ra4Jrx3nMrXOvNKOSZAKlHUCA5wus5p2OB9Kmt56lWMnzNPvMZrGLRcl9TK+a/xg98S9YfVCoulf1c+PkiGWZHrnngQBAWvErmy9ZvgVaeT3yT4okgWVWEzCAIAgCAIAgNPcL2CDHUNqGjkStDXHZIwWz725PcVyr6nhPW3l+5L3iqW7oPOL2cH++PaigrSLQEAQBAEBu7gxw82opWxOP5WEBhGssHMcOi1hvHSF17Sqpww50fOOUNhK3unUS/LPb9+defAuK2zgBAEB1VVQ2NjnyENY1pc4nQABcleNpLFmdOnKpNQgsW9iPOOGq7j55prW4yRzwNgJzDsFlwKktaTlvPrdpQ9hQhS6KSMNYmwEBwl5p3HwUtv9WPE17r6MuDIxd0rZ9C9ScngszGUlFOTyRCVUmU5x1XzbhmHoV2t6XsqUYbkUO4q+1qyqb2etMSJMrB1CdtJB9k1U+6WFea634mccibUB6U7hekDcEVl9bY2980YW9o5Y3MP5zGM8jy4rea5zilc0hzSWkG4INiO1YzhGcXGSxTzTPU2nii24Cxre6SKOVgeXPa0Oack5yBnGg9llUL/knbyxqUJOHPg9q+3Ou869HS1RLCose5noR2A5NRb3n2L55Lk1cp7JRfb6E6vqe5nKPATvKcBuBPsU1LkzVf1JpcMX6GMr+PMiTo8HMjzgXO06ezYu/ZaJt7TbBYy3vP7bjTq3E6mx5GWQui1isCAiv6CZ5zvR7FXfhm36cu70N736e5D+gmec70exPhm36cu70Hv09yH9BM853o9ifDNv05d3oPfp7kSqsaNE1/jB74l6w+qFRdK/q58fJEMsyPXPPAgCAteJXNl6zfAq08nvknxRJAsqsJmEAQBAEAQBAR2H8Dx1cD4ZdDhmI0tcOa4dI9oUdSmqkdVm3ZXlS0rKrDNd63Gg8YMBzUcpimbbzXDmvb5zT/NlxatKVOWDPp9jfUrykqlN8Vzp7mRqjNwIAgCAycHYQlgkbLA8xvGgjwIOYjoKyjNxeMSGvb068HTqrFM2NgnhXzAVUJJ86IjP+o45u9b8L/pLsKldclNuNCezdL1XoTbeE+gI/rh0GMepyl99pdZznyYvV0e39jEq+FalAPFRTPOrKyWDvuT6FjK+hzJk9Lkpct/nnFLqxfkvEomNOOlRXch1o4r34tl7G2gvdpd4dC0q1zOpseRZdHaFt7L80fzS3vy3ePWVtQHYCAIDhLzTuPgpbf6seJr3X0ZcGRoC7qWOxFabSWLI+uqxnaw7z6h7f5Nj0bo50/6tXPmW79/Aq+k9Je1/pUvl53v/AG8SPXaOIep+CmrEuCqMjyYzGf8Axvcz90KnaQhq3M1149psQyLatMyNd8O9YGYLczXLPEwdhMn+munomGtcJ7k/TzMKmR5vVqIAgJjE6HLr6Joz3q4B2ca2/ouoLp4UZvqfgerM9eKkmyEAQBAEAQBAEBr/ABg98S9YfVCoulf1c+PkiGWZHrnngQBAWvErmy9ZvgVaeT3yT4okgWVWEzCAIAgCAIAgCAwsL4JhqozHUMD26RfS07WnS09IWE6cZrCSNi1u61tPXpSwfjx3mscP8FszCXUbxK3TkPIa8dAdzXa/NXOqWMlthtLlZcqaU0o3C1XvW1dma7yj4RwVPTm08T4zo5TSAdx0HsWnKEo/MsCyULqjXWNKalwZhrE2AgCAIAgCAIAgCAyaHB80xyYY3yH5DS62+2hZRhKWSxIa1xSorGpJR4vAsNTiBVR0tRUT5MTY4JJMgnKe7JaTazczb203zbF0bKxnOtBS2bUVvSHKW2jTlCknNtcF37e77mqaisc7NzRsHrOtfQLaxo2+2Kxe95/sUa6v61xsk9m5ZfuYy3DSCA3TwBY0saJKCZwa4v42C55xIAfGL6+SHAa7u2LgaYtm2q0V1P1Jab5jda4JKee+HPGtlVUR00Dg+ODKL3NN2uldYEDbkgWvtc7YrNom1dODqSW1+BDN47DV665GEBfOBTBpmwrC7yYWSTO7G5Df2nt7lzdK1NS3a34Izgtp6YVUJwgCAIAgCAIAgNf4we+JesPqhUXSv6ufHyRDLMj1zzwIAgLXiVzZes3wKtPJ75J8USQLKrCZhAEAQBAEAQBAEAQHF7QRYgEawc4Q9TaeKIatxRoZb5dNFn1tbkHvZZQyt6cs4nQpaXvaXy1Zffb44kPU8GVA7miWPqSX+uHKJ2VJ7zoU+U19HPVfFemBgScE9N5M8w35B8AFg7CG9mzHlZcc8I9/qYr+CRvk1RG+EH98LH3BdLuJ1ytlz0v+37HX7kX/AHf/AK//ANV5+H/6u79zL4u/+P8A2/8AJzZwRjyqsndDb/UKe4f6u4xfK581H/t/5MqLgnp/KnmO4Mb4grNWEOdsglysuP7ace/9iQpuDKgbzhLJ15LfUDVmrKkt5rVOU19LLVXBeuJL0eKNBFbIpos2tzeMPe+6ljb045RNCrpe9q/NVl9tnhgTUbA0WaAANAAsO5TYYHOlJyeLIPH39G1/zSf7Ny2LT68OK8TGWR5JV1NYIDvoaYyyRxggF72sBOgFzgAT0Z1jOWrFy3HpzwlQyU80kMoLJI3lrhsIOro1g68y8pzjUipRyYewyZ8Yqx7DG+qqXxkWLHTyFpGwtLrWWCt6SesorHghiyMUx4EAQHoPgHxadT0r6qUWfUEZAOkQtvknoyiSdwaVWdL3CnUVNZR8SamsFibRXIJAgCAIAgCAIAgK3hLFt8sr3h7QHG9iDsAVfu9Czr1pVFJLEjcMWY34pP8AhG9xWt8PVOmuwajH4pP+Eb3FPh6p012DUY/FJ/wje4p8PVOmuwajJjAOCnU4eHODsog5hsuuto2wlaRkm8cTKKwJVdMyCAIAgCAIAgCAIAgCAIAgCAIAgCAIAgCAICEx3hc/B9axjS9zqWZrWtBJcTG4AADOSp7VpVoN714nksjy7+K1f8Tqv8PL91W/3mj012ogwY/Fav8AidV/h5fup7zR6a7UMGZ+AcWa5tTTudSVQAniJJgkAAD23JOTmCirXNF05JTWT50Enibr4T+DZuEfy9ORHVNbk58zJmjQ1+xw1O7Dmtbg2GkHb/kltj4EsoYmgMNYBqqR5ZVQyQm9uU3knqvHJd2EqyUq9OqsYNMhaaI1THh2QQue4NY1z3E2DWguJPQBnK8clFYs9Nq8HnBHNK9s+EmGKEEOEJzSS67PGljdoPKPRpXGvdKxitSi8Xv5l6mcYbzfLGAABoAAFgALAAaAAq5jiTHJAEAQBAEAQBAEAQBAEAQBAEAQBAEAQBAEAQBAEAQBAEAQBAEAQBAEAQBAEAQBAEAQEfh/8xJuUlL50eM8sY2e+Xdb1q32v0yB5m7+B38z+r61X9JfOSwNkLmGYQBAEAQBAEAQBAEAQBAEAQBAEAQBAEAQBAE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0727" name="Picture 6" descr="http://www.marketing-pgc.com/wp-content/uploads/2013/03/do-you-have-what-it-takes-to-be-an-ebay-entrepreneur-7cfa25d9f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0"/>
            <a:ext cx="119697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 descr="http://www.techmissus.com/wp-content/uploads/2013/04/Payp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3775" y="311150"/>
            <a:ext cx="1800225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Image 8" descr="http://www.empowernetwork.com/comefaresoldi/files/2013/02/freelanc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413" y="0"/>
            <a:ext cx="187325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Image 9" descr="http://ergosens.fr/media/wysiwyg/logo-groupon-t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001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795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522F9F-4011-47A4-8902-10E5FC60ED41}" type="slidenum">
              <a:rPr lang="fr-FR" smtClean="0"/>
              <a:pPr>
                <a:defRPr/>
              </a:pPr>
              <a:t>16</a:t>
            </a:fld>
            <a:endParaRPr lang="fr-FR" smtClean="0"/>
          </a:p>
        </p:txBody>
      </p:sp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Le cas des annonces classées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558088" cy="4114800"/>
          </a:xfrm>
        </p:spPr>
        <p:txBody>
          <a:bodyPr/>
          <a:lstStyle/>
          <a:p>
            <a:pPr eaLnBrk="1" hangingPunct="1"/>
            <a:r>
              <a:rPr lang="fr-FR" sz="2000" dirty="0" smtClean="0"/>
              <a:t>Marché porteur qui a logiquement évincé la presse d’annonces, marqué par :</a:t>
            </a:r>
          </a:p>
          <a:p>
            <a:pPr lvl="1" eaLnBrk="1" hangingPunct="1"/>
            <a:r>
              <a:rPr lang="fr-FR" sz="1700" dirty="0" smtClean="0"/>
              <a:t>une forte concurrence</a:t>
            </a:r>
          </a:p>
          <a:p>
            <a:pPr lvl="1" eaLnBrk="1" hangingPunct="1"/>
            <a:r>
              <a:rPr lang="fr-FR" sz="1700" dirty="0" smtClean="0"/>
              <a:t>la course à la croissance externe </a:t>
            </a:r>
          </a:p>
          <a:p>
            <a:pPr lvl="1" eaLnBrk="1" hangingPunct="1"/>
            <a:r>
              <a:rPr lang="fr-FR" sz="1700" dirty="0" smtClean="0"/>
              <a:t>l’absence de groupes français</a:t>
            </a:r>
          </a:p>
          <a:p>
            <a:pPr eaLnBrk="1" hangingPunct="1"/>
            <a:r>
              <a:rPr lang="fr-FR" sz="2000" dirty="0" smtClean="0"/>
              <a:t>Monétisation </a:t>
            </a:r>
          </a:p>
          <a:p>
            <a:pPr lvl="1" eaLnBrk="1" hangingPunct="1"/>
            <a:r>
              <a:rPr lang="fr-FR" sz="1700" dirty="0" smtClean="0"/>
              <a:t>le modèle payant domine (l’annonceur paie)</a:t>
            </a:r>
          </a:p>
        </p:txBody>
      </p:sp>
      <p:pic>
        <p:nvPicPr>
          <p:cNvPr id="31749" name="Picture 10" descr="http://img.clubic.com/04465980-photo-logo-meet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0"/>
            <a:ext cx="16224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Resultado de imagen para leboncoin"/>
          <p:cNvSpPr>
            <a:spLocks noChangeAspect="1" noChangeArrowheads="1"/>
          </p:cNvSpPr>
          <p:nvPr/>
        </p:nvSpPr>
        <p:spPr bwMode="auto">
          <a:xfrm>
            <a:off x="251520" y="29051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48" name="Picture 4" descr="http://static.leboncoin.fr/img/logo_big_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887"/>
            <a:ext cx="29908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marketvente.fr/upload_fr/logo/s/logoseloger-com-19078F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55" y="99058"/>
            <a:ext cx="1524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2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48E7A-AA85-4695-BF70-4F1F056E4D3E}" type="slidenum">
              <a:rPr lang="fr-FR" smtClean="0"/>
              <a:pPr>
                <a:defRPr/>
              </a:pPr>
              <a:t>17</a:t>
            </a:fld>
            <a:endParaRPr lang="fr-FR" smtClean="0"/>
          </a:p>
        </p:txBody>
      </p:sp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Portails d’intermédiation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558088" cy="4114800"/>
          </a:xfrm>
        </p:spPr>
        <p:txBody>
          <a:bodyPr/>
          <a:lstStyle/>
          <a:p>
            <a:pPr eaLnBrk="1" hangingPunct="1"/>
            <a:r>
              <a:rPr lang="fr-FR" sz="2400" dirty="0" smtClean="0"/>
              <a:t>Il s’agit de guides sous formes de comparateurs (produits) et sites de devis (services)</a:t>
            </a:r>
          </a:p>
          <a:p>
            <a:pPr eaLnBrk="1" hangingPunct="1"/>
            <a:r>
              <a:rPr lang="fr-FR" dirty="0"/>
              <a:t>Monétisation </a:t>
            </a:r>
          </a:p>
          <a:p>
            <a:pPr lvl="1" eaLnBrk="1" hangingPunct="1"/>
            <a:r>
              <a:rPr lang="fr-FR" sz="1800" dirty="0"/>
              <a:t>CPC (comparateurs)</a:t>
            </a:r>
          </a:p>
          <a:p>
            <a:pPr lvl="1" eaLnBrk="1" hangingPunct="1"/>
            <a:r>
              <a:rPr lang="fr-FR" sz="1800" dirty="0" err="1"/>
              <a:t>Search</a:t>
            </a:r>
            <a:r>
              <a:rPr lang="fr-FR" sz="1800" dirty="0"/>
              <a:t> &amp; display </a:t>
            </a:r>
          </a:p>
          <a:p>
            <a:pPr eaLnBrk="1" hangingPunct="1"/>
            <a:r>
              <a:rPr lang="fr-FR" dirty="0" smtClean="0"/>
              <a:t>Développement</a:t>
            </a:r>
            <a:endParaRPr lang="fr-FR" dirty="0"/>
          </a:p>
          <a:p>
            <a:pPr lvl="1" eaLnBrk="1" hangingPunct="1"/>
            <a:r>
              <a:rPr lang="fr-FR" sz="1800" dirty="0"/>
              <a:t>Référencement naturel visant la longue traîne à partir de production massive de contenus</a:t>
            </a:r>
          </a:p>
          <a:p>
            <a:pPr lvl="1" eaLnBrk="1" hangingPunct="1"/>
            <a:r>
              <a:rPr lang="fr-FR" sz="1800" dirty="0" err="1"/>
              <a:t>Search</a:t>
            </a:r>
            <a:r>
              <a:rPr lang="fr-FR" sz="1800" dirty="0"/>
              <a:t> &amp; display </a:t>
            </a:r>
          </a:p>
        </p:txBody>
      </p:sp>
      <p:pic>
        <p:nvPicPr>
          <p:cNvPr id="5" name="xerfi-danielbo-conten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4572000"/>
            <a:ext cx="3048000" cy="2286000"/>
          </a:xfrm>
          <a:prstGeom prst="rect">
            <a:avLst/>
          </a:prstGeom>
        </p:spPr>
      </p:pic>
      <p:pic>
        <p:nvPicPr>
          <p:cNvPr id="8194" name="Picture 2" descr="http://www.jardinchic.com/media/partenaires/comprendrechois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628" y="-27384"/>
            <a:ext cx="4789884" cy="84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5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58368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2C11A-049E-411F-9A0A-2D8C7EF8A3D4}" type="slidenum">
              <a:rPr lang="fr-FR" smtClean="0"/>
              <a:pPr>
                <a:defRPr/>
              </a:pPr>
              <a:t>18</a:t>
            </a:fld>
            <a:endParaRPr lang="fr-FR" smtClean="0"/>
          </a:p>
        </p:txBody>
      </p:sp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Médias en ligne</a:t>
            </a:r>
            <a:endParaRPr lang="fr-FR" dirty="0"/>
          </a:p>
        </p:txBody>
      </p:sp>
      <p:sp>
        <p:nvSpPr>
          <p:cNvPr id="570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0322" y="2048866"/>
            <a:ext cx="7056437" cy="43275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dirty="0" smtClean="0"/>
              <a:t>Échec </a:t>
            </a:r>
            <a:r>
              <a:rPr lang="fr-FR" dirty="0"/>
              <a:t>des médias traditionnels 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L’expertise </a:t>
            </a:r>
            <a:r>
              <a:rPr lang="fr-FR" sz="2400" dirty="0"/>
              <a:t>journalistique n’est pas un facteur-clé de succès</a:t>
            </a:r>
          </a:p>
          <a:p>
            <a:pPr lvl="1" eaLnBrk="1" hangingPunct="1">
              <a:lnSpc>
                <a:spcPct val="90000"/>
              </a:lnSpc>
            </a:pPr>
            <a:r>
              <a:rPr lang="fr-FR" dirty="0" smtClean="0"/>
              <a:t>Les </a:t>
            </a:r>
            <a:r>
              <a:rPr lang="fr-FR" dirty="0"/>
              <a:t>pure </a:t>
            </a:r>
            <a:r>
              <a:rPr lang="fr-FR" dirty="0" err="1"/>
              <a:t>players</a:t>
            </a:r>
            <a:r>
              <a:rPr lang="fr-FR" dirty="0"/>
              <a:t> occupent une place de premier plan</a:t>
            </a:r>
          </a:p>
          <a:p>
            <a:pPr eaLnBrk="1" hangingPunct="1">
              <a:lnSpc>
                <a:spcPct val="90000"/>
              </a:lnSpc>
            </a:pPr>
            <a:r>
              <a:rPr lang="fr-FR" dirty="0" smtClean="0"/>
              <a:t>Monétisation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/>
              <a:t>modèle </a:t>
            </a:r>
            <a:r>
              <a:rPr lang="fr-FR" sz="2000" dirty="0" smtClean="0"/>
              <a:t>d’affaires essentiellement </a:t>
            </a:r>
            <a:r>
              <a:rPr lang="fr-FR" sz="2000" dirty="0"/>
              <a:t>sur la </a:t>
            </a:r>
            <a:r>
              <a:rPr lang="fr-FR" sz="2000" dirty="0" smtClean="0"/>
              <a:t>publicité, impossible à rentabiliser sur le marché français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Le native </a:t>
            </a:r>
            <a:r>
              <a:rPr lang="fr-FR" sz="2000" dirty="0" err="1" smtClean="0"/>
              <a:t>advertising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</a:pPr>
            <a:r>
              <a:rPr lang="fr-FR" dirty="0" smtClean="0"/>
              <a:t>Mode de développement</a:t>
            </a:r>
            <a:endParaRPr lang="fr-FR" dirty="0"/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La curation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/>
              <a:t>Les contenus d’auteurs</a:t>
            </a:r>
          </a:p>
          <a:p>
            <a:pPr lvl="1" eaLnBrk="1" hangingPunct="1">
              <a:lnSpc>
                <a:spcPct val="90000"/>
              </a:lnSpc>
            </a:pPr>
            <a:endParaRPr lang="fr-FR" sz="2000" dirty="0" smtClean="0"/>
          </a:p>
          <a:p>
            <a:pPr lvl="1" eaLnBrk="1" hangingPunct="1">
              <a:lnSpc>
                <a:spcPct val="90000"/>
              </a:lnSpc>
            </a:pPr>
            <a:endParaRPr lang="fr-FR" sz="2000" dirty="0"/>
          </a:p>
          <a:p>
            <a:pPr lvl="1" eaLnBrk="1" hangingPunct="1">
              <a:lnSpc>
                <a:spcPct val="90000"/>
              </a:lnSpc>
            </a:pPr>
            <a:endParaRPr lang="fr-FR" sz="2000" dirty="0" smtClean="0"/>
          </a:p>
        </p:txBody>
      </p:sp>
      <p:pic>
        <p:nvPicPr>
          <p:cNvPr id="1483778" name="Picture 2" descr="http://www.pqr.fr/wp-content/uploads/2012/02/Logo-WEB66_B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804" y="548680"/>
            <a:ext cx="2226708" cy="1152128"/>
          </a:xfrm>
          <a:prstGeom prst="rect">
            <a:avLst/>
          </a:prstGeom>
          <a:noFill/>
        </p:spPr>
      </p:pic>
      <p:pic>
        <p:nvPicPr>
          <p:cNvPr id="7170" name="Picture 2" descr="http://www.taboola.com/sites/default/files/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054"/>
            <a:ext cx="23812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api.ning.com/files/jNrZ7iSqItZkEo78v78rgA-QyObZ1t4jvLUXUiF5avyZX6g9sj3YWVsEMvwNn9zGNiegCI0plcvp*fTqaR1CnxJTf2tPOuas/1096328280.jpeg?width=7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243" y="178518"/>
            <a:ext cx="2408575" cy="94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02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8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70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70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70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70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70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70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70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70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570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570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3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A4A0B-0637-412B-92FB-3B5A06353B26}" type="slidenum">
              <a:rPr lang="fr-FR" smtClean="0"/>
              <a:pPr>
                <a:defRPr/>
              </a:pPr>
              <a:t>19</a:t>
            </a:fld>
            <a:endParaRPr lang="fr-FR" smtClean="0"/>
          </a:p>
        </p:txBody>
      </p:sp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Communautés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02550" cy="4114800"/>
          </a:xfrm>
        </p:spPr>
        <p:txBody>
          <a:bodyPr/>
          <a:lstStyle/>
          <a:p>
            <a:pPr marL="342900" lvl="2" indent="-342900" eaLnBrk="1" hangingPunct="1">
              <a:buSzPct val="80000"/>
              <a:buFont typeface="Wingdings" pitchFamily="2" charset="2"/>
              <a:buChar char="l"/>
            </a:pPr>
            <a:r>
              <a:rPr lang="en-US" sz="2400" dirty="0" err="1" smtClean="0">
                <a:cs typeface="Arial" charset="0"/>
              </a:rPr>
              <a:t>Réseaux</a:t>
            </a:r>
            <a:r>
              <a:rPr lang="en-US" sz="2400" dirty="0" smtClean="0">
                <a:cs typeface="Arial" charset="0"/>
              </a:rPr>
              <a:t> </a:t>
            </a:r>
            <a:r>
              <a:rPr lang="en-US" sz="2400" dirty="0" err="1" smtClean="0">
                <a:cs typeface="Arial" charset="0"/>
              </a:rPr>
              <a:t>sociaux</a:t>
            </a:r>
            <a:r>
              <a:rPr lang="en-US" sz="2400" dirty="0" smtClean="0">
                <a:cs typeface="Arial" charset="0"/>
              </a:rPr>
              <a:t>, open source, open content (</a:t>
            </a:r>
            <a:r>
              <a:rPr lang="en-US" sz="2400" dirty="0" err="1" smtClean="0">
                <a:cs typeface="Arial" charset="0"/>
              </a:rPr>
              <a:t>ie</a:t>
            </a:r>
            <a:r>
              <a:rPr lang="en-US" sz="2400" dirty="0" smtClean="0">
                <a:cs typeface="Arial" charset="0"/>
              </a:rPr>
              <a:t>. MMOC)</a:t>
            </a:r>
            <a:endParaRPr lang="en-US" sz="2400" dirty="0">
              <a:cs typeface="Arial" charset="0"/>
            </a:endParaRPr>
          </a:p>
          <a:p>
            <a:pPr marL="342900" lvl="2" indent="-342900" eaLnBrk="1" hangingPunct="1">
              <a:buSzPct val="80000"/>
              <a:buFont typeface="Wingdings" pitchFamily="2" charset="2"/>
              <a:buChar char="l"/>
            </a:pPr>
            <a:r>
              <a:rPr lang="en-US" sz="2400" dirty="0" err="1" smtClean="0">
                <a:cs typeface="Arial" charset="0"/>
              </a:rPr>
              <a:t>Difficultés</a:t>
            </a:r>
            <a:r>
              <a:rPr lang="en-US" sz="2400" dirty="0" smtClean="0">
                <a:cs typeface="Arial" charset="0"/>
              </a:rPr>
              <a:t> de </a:t>
            </a:r>
            <a:r>
              <a:rPr lang="en-US" sz="2400" dirty="0" err="1">
                <a:cs typeface="Arial" charset="0"/>
              </a:rPr>
              <a:t>m</a:t>
            </a:r>
            <a:r>
              <a:rPr lang="en-US" sz="2400" dirty="0" err="1" smtClean="0">
                <a:cs typeface="Arial" charset="0"/>
              </a:rPr>
              <a:t>onétisation</a:t>
            </a:r>
            <a:r>
              <a:rPr lang="en-US" sz="2400" dirty="0" smtClean="0"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  <a:p>
            <a:pPr marL="615950" lvl="3" indent="-342900" eaLnBrk="1" hangingPunct="1">
              <a:buSzPct val="80000"/>
              <a:buFont typeface="Wingdings" pitchFamily="2" charset="2"/>
              <a:buChar char="l"/>
            </a:pPr>
            <a:r>
              <a:rPr lang="en-US" sz="2400" dirty="0" smtClean="0">
                <a:cs typeface="Arial" charset="0"/>
              </a:rPr>
              <a:t>Abonnements</a:t>
            </a:r>
          </a:p>
          <a:p>
            <a:pPr marL="615950" lvl="3" indent="-342900" eaLnBrk="1" hangingPunct="1">
              <a:buSzPct val="80000"/>
              <a:buFont typeface="Wingdings" pitchFamily="2" charset="2"/>
              <a:buChar char="l"/>
            </a:pPr>
            <a:r>
              <a:rPr lang="en-US" sz="2400" dirty="0" err="1" smtClean="0">
                <a:cs typeface="Arial" charset="0"/>
              </a:rPr>
              <a:t>Publicités</a:t>
            </a:r>
          </a:p>
          <a:p>
            <a:pPr marL="615950" lvl="3" indent="-342900" eaLnBrk="1" hangingPunct="1">
              <a:buSzPct val="80000"/>
              <a:buFont typeface="Wingdings" pitchFamily="2" charset="2"/>
              <a:buChar char="l"/>
            </a:pPr>
            <a:r>
              <a:rPr lang="en-US" sz="2400" dirty="0" err="1" smtClean="0">
                <a:cs typeface="Arial" charset="0"/>
              </a:rPr>
              <a:t>conseil</a:t>
            </a:r>
            <a:r>
              <a:rPr lang="en-US" sz="2400" dirty="0" smtClean="0">
                <a:cs typeface="Arial" charset="0"/>
              </a:rPr>
              <a:t> et maintenance</a:t>
            </a:r>
          </a:p>
        </p:txBody>
      </p:sp>
      <p:pic>
        <p:nvPicPr>
          <p:cNvPr id="9218" name="Picture 2" descr="http://sdz-upload.s3.amazonaws.com/prod/companies/logos/logo-final-o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149" y="3675384"/>
            <a:ext cx="2688620" cy="189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omunicandoqueesgerundio.es/wp-content/uploads/2015/04/Logo-prestash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42" y="70842"/>
            <a:ext cx="25527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9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8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6451-5830-4632-9453-E532114D79C1}" type="slidenum">
              <a:rPr lang="fr-FR"/>
              <a:pPr/>
              <a:t>2</a:t>
            </a:fld>
            <a:endParaRPr lang="fr-FR"/>
          </a:p>
        </p:txBody>
      </p:sp>
      <p:sp>
        <p:nvSpPr>
          <p:cNvPr id="518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cs typeface="Times New Roman" pitchFamily="18" charset="0"/>
              </a:rPr>
              <a:t>Votre intervenant : </a:t>
            </a:r>
            <a:br>
              <a:rPr lang="fr-FR" dirty="0" smtClean="0">
                <a:cs typeface="Times New Roman" pitchFamily="18" charset="0"/>
              </a:rPr>
            </a:br>
            <a:r>
              <a:rPr lang="fr-FR" dirty="0" smtClean="0">
                <a:cs typeface="Times New Roman" pitchFamily="18" charset="0"/>
              </a:rPr>
              <a:t>David CHELLY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894263" cy="41148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fr-FR" dirty="0" smtClean="0">
                <a:cs typeface="Times New Roman" pitchFamily="18" charset="0"/>
              </a:rPr>
              <a:t>Editeur de sites, consultant-formateur en nommage et stratégie internet</a:t>
            </a:r>
          </a:p>
          <a:p>
            <a:pPr algn="just">
              <a:lnSpc>
                <a:spcPct val="90000"/>
              </a:lnSpc>
            </a:pPr>
            <a:r>
              <a:rPr lang="fr-FR" dirty="0" smtClean="0">
                <a:cs typeface="Times New Roman" pitchFamily="18" charset="0"/>
              </a:rPr>
              <a:t>Doctorat Gestion, DESS Finance, MST banque, Maîtrise Sociologie, DECF et Licence de Droit.</a:t>
            </a:r>
            <a:endParaRPr lang="fr-FR" dirty="0" smtClean="0">
              <a:cs typeface="Times New Roman" pitchFamily="18" charset="0"/>
              <a:hlinkClick r:id="rId4"/>
            </a:endParaRPr>
          </a:p>
          <a:p>
            <a:pPr algn="just">
              <a:lnSpc>
                <a:spcPct val="90000"/>
              </a:lnSpc>
            </a:pPr>
            <a:endParaRPr lang="fr-FR" dirty="0">
              <a:cs typeface="Times New Roman" pitchFamily="18" charset="0"/>
            </a:endParaRPr>
          </a:p>
        </p:txBody>
      </p:sp>
      <p:sp>
        <p:nvSpPr>
          <p:cNvPr id="518148" name="Rectangle 4"/>
          <p:cNvSpPr>
            <a:spLocks noChangeArrowheads="1"/>
          </p:cNvSpPr>
          <p:nvPr/>
        </p:nvSpPr>
        <p:spPr bwMode="auto">
          <a:xfrm>
            <a:off x="6019800" y="4267200"/>
            <a:ext cx="2971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kumimoji="0" lang="en-US" sz="1400" dirty="0">
                <a:latin typeface="Arial" pitchFamily="34" charset="0"/>
                <a:cs typeface="Times New Roman" pitchFamily="18" charset="0"/>
              </a:rPr>
              <a:t>@: </a:t>
            </a:r>
            <a:r>
              <a:rPr kumimoji="0" lang="en-US" sz="1400" dirty="0" smtClean="0">
                <a:latin typeface="Arial" pitchFamily="34" charset="0"/>
                <a:cs typeface="Times New Roman" pitchFamily="18" charset="0"/>
                <a:hlinkClick r:id="rId5"/>
              </a:rPr>
              <a:t>davidchelly@centreurope.org</a:t>
            </a:r>
            <a:endParaRPr kumimoji="0" lang="en-US" sz="1400" dirty="0" smtClean="0">
              <a:latin typeface="Arial" pitchFamily="34" charset="0"/>
              <a:cs typeface="Times New Roman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kumimoji="0" lang="en-US" sz="1400" dirty="0" smtClean="0">
              <a:latin typeface="Arial" pitchFamily="34" charset="0"/>
              <a:cs typeface="Times New Roman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kumimoji="0" lang="en-US" sz="1400" dirty="0" smtClean="0">
              <a:latin typeface="Arial" pitchFamily="34" charset="0"/>
              <a:cs typeface="Times New Roman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kumimoji="0" lang="en-US" sz="1400" dirty="0" smtClean="0">
              <a:latin typeface="Arial" pitchFamily="34" charset="0"/>
              <a:cs typeface="Times New Roman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kumimoji="0" lang="en-US" sz="1400" dirty="0"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674818" name="Picture 2" descr="http://www.domainium.fr/courtage-noms-de-domaine/photo-david-chell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2420888"/>
            <a:ext cx="1333500" cy="1762126"/>
          </a:xfrm>
          <a:prstGeom prst="rect">
            <a:avLst/>
          </a:prstGeom>
          <a:noFill/>
        </p:spPr>
      </p:pic>
      <p:pic>
        <p:nvPicPr>
          <p:cNvPr id="1442820" name="Picture 4" descr="http://www.crossed-flag-pins.com/Friendship-Pins/Czech-Republic/Flag-Pins-Czech-Republic-Spa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0"/>
            <a:ext cx="2478360" cy="1982689"/>
          </a:xfrm>
          <a:prstGeom prst="rect">
            <a:avLst/>
          </a:prstGeom>
          <a:noFill/>
        </p:spPr>
      </p:pic>
      <p:pic>
        <p:nvPicPr>
          <p:cNvPr id="1442824" name="Picture 8" descr="onlineStra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28228"/>
            <a:ext cx="2714625" cy="952500"/>
          </a:xfrm>
          <a:prstGeom prst="rect">
            <a:avLst/>
          </a:prstGeom>
          <a:noFill/>
        </p:spPr>
      </p:pic>
      <p:pic>
        <p:nvPicPr>
          <p:cNvPr id="144282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4581128"/>
            <a:ext cx="2565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593217"/>
              </p:ext>
            </p:extLst>
          </p:nvPr>
        </p:nvGraphicFramePr>
        <p:xfrm>
          <a:off x="35496" y="4497737"/>
          <a:ext cx="4248472" cy="2315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Image" r:id="rId10" imgW="15771240" imgH="8596800" progId="Photoshop.Image.16">
                  <p:embed/>
                </p:oleObj>
              </mc:Choice>
              <mc:Fallback>
                <p:oleObj name="Image" r:id="rId10" imgW="15771240" imgH="85968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496" y="4497737"/>
                        <a:ext cx="4248472" cy="23156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026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8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8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7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1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8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8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8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8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4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4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46" grpId="0" autoUpdateAnimBg="0"/>
      <p:bldP spid="518147" grpId="0" build="p" bldLvl="2" autoUpdateAnimBg="0"/>
      <p:bldP spid="518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3E004-CEAF-42E3-A20D-48A6F5E49CE8}" type="slidenum">
              <a:rPr lang="fr-FR" smtClean="0"/>
              <a:pPr>
                <a:defRPr/>
              </a:pPr>
              <a:t>20</a:t>
            </a:fld>
            <a:endParaRPr lang="fr-FR" smtClean="0"/>
          </a:p>
        </p:txBody>
      </p:sp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Prestation de services web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02550" cy="4114800"/>
          </a:xfrm>
        </p:spPr>
        <p:txBody>
          <a:bodyPr/>
          <a:lstStyle/>
          <a:p>
            <a:pPr marL="342900" lvl="1" indent="-342900" eaLnBrk="1" hangingPunct="1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en-US" dirty="0" smtClean="0">
                <a:cs typeface="Arial" charset="0"/>
              </a:rPr>
              <a:t>FAI</a:t>
            </a:r>
          </a:p>
          <a:p>
            <a:pPr marL="342900" lvl="1" indent="-342900" eaLnBrk="1" hangingPunct="1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en-US" dirty="0" err="1" smtClean="0">
                <a:cs typeface="Arial" charset="0"/>
              </a:rPr>
              <a:t>agences</a:t>
            </a:r>
            <a:r>
              <a:rPr lang="en-US" dirty="0" smtClean="0">
                <a:cs typeface="Arial" charset="0"/>
              </a:rPr>
              <a:t> (web design, big data…), </a:t>
            </a:r>
            <a:r>
              <a:rPr lang="en-US" dirty="0" err="1" smtClean="0">
                <a:cs typeface="Arial" charset="0"/>
              </a:rPr>
              <a:t>régies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publicitaires</a:t>
            </a:r>
            <a:r>
              <a:rPr lang="en-US" dirty="0" smtClean="0">
                <a:cs typeface="Arial" charset="0"/>
              </a:rPr>
              <a:t> et affiliation (marketing à la performance)</a:t>
            </a:r>
          </a:p>
          <a:p>
            <a:pPr marL="342900" lvl="1" indent="-342900" eaLnBrk="1" hangingPunct="1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hébergeurs</a:t>
            </a:r>
            <a:r>
              <a:rPr lang="en-US" dirty="0" smtClean="0">
                <a:cs typeface="Arial" charset="0"/>
              </a:rPr>
              <a:t> internet et </a:t>
            </a:r>
            <a:r>
              <a:rPr lang="en-US" dirty="0" err="1" smtClean="0">
                <a:cs typeface="Arial" charset="0"/>
              </a:rPr>
              <a:t>bureaux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d’enregistrement</a:t>
            </a:r>
            <a:r>
              <a:rPr lang="en-US" dirty="0" smtClean="0">
                <a:cs typeface="Arial" charset="0"/>
              </a:rPr>
              <a:t> de </a:t>
            </a:r>
            <a:r>
              <a:rPr lang="en-US" dirty="0" err="1" smtClean="0">
                <a:cs typeface="Arial" charset="0"/>
              </a:rPr>
              <a:t>noms</a:t>
            </a:r>
            <a:r>
              <a:rPr lang="en-US" dirty="0" smtClean="0">
                <a:cs typeface="Arial" charset="0"/>
              </a:rPr>
              <a:t> de </a:t>
            </a:r>
            <a:r>
              <a:rPr lang="en-US" dirty="0" err="1" smtClean="0">
                <a:cs typeface="Arial" charset="0"/>
              </a:rPr>
              <a:t>domaine</a:t>
            </a:r>
            <a:endParaRPr lang="en-US" dirty="0" smtClean="0">
              <a:cs typeface="Arial" charset="0"/>
            </a:endParaRPr>
          </a:p>
          <a:p>
            <a:pPr marL="342900" lvl="1" indent="-342900" eaLnBrk="1" hangingPunct="1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en-US" dirty="0" err="1" smtClean="0">
                <a:cs typeface="Arial" charset="0"/>
              </a:rPr>
              <a:t>Infogérance</a:t>
            </a:r>
            <a:endParaRPr lang="en-US" dirty="0" smtClean="0">
              <a:cs typeface="Arial" charset="0"/>
            </a:endParaRPr>
          </a:p>
          <a:p>
            <a:pPr marL="342900" lvl="1" indent="-342900" eaLnBrk="1" hangingPunct="1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en-US" dirty="0" err="1" smtClean="0">
                <a:cs typeface="Arial" charset="0"/>
              </a:rPr>
              <a:t>édition</a:t>
            </a:r>
            <a:r>
              <a:rPr lang="en-US" dirty="0" smtClean="0">
                <a:cs typeface="Arial" charset="0"/>
              </a:rPr>
              <a:t> de </a:t>
            </a:r>
            <a:r>
              <a:rPr lang="en-US" dirty="0" err="1" smtClean="0">
                <a:cs typeface="Arial" charset="0"/>
              </a:rPr>
              <a:t>logiciels</a:t>
            </a:r>
            <a:r>
              <a:rPr lang="en-US" dirty="0" smtClean="0">
                <a:cs typeface="Arial" charset="0"/>
              </a:rPr>
              <a:t>…</a:t>
            </a:r>
          </a:p>
        </p:txBody>
      </p:sp>
      <p:sp>
        <p:nvSpPr>
          <p:cNvPr id="2" name="AutoShape 2" descr="data:image/jpeg;base64,/9j/4AAQSkZJRgABAQAAAQABAAD/2wCEAAkGBhMSDxIUEhMWFREVFyIVGBgWFR8ZHxgfGBgaHR0XHx0fISceHhwvHxcYHzsgIycqMiwsGCAyNzAqNSY3LCwBCQoKBQUFDQUFDSkYEhgpKSkpKSkpKSkpKSkpKSkpKSkpKSkpKSkpKSkpKSkpKSkpKSkpKSkpKSkpKSkpKSkpKf/AABEIAHgAeAMBIgACEQEDEQH/xAAcAAACAgMBAQAAAAAAAAAAAAAABwYIAwQFAgH/xABGEAABAgMFBAQICgkFAAAAAAABAgMABBEFByExQQYSUWEicYGRCBMUI0JSk6EXJDJTVGJygsHRFRgzNHOSorHSJUNk0/D/xAAUAQEAAAAAAAAAAAAAAAAAAAAA/8QAFBEBAAAAAAAAAAAAAAAAAAAAAP/aAAwDAQACEQMRAD8AeMEEEAQQRG9sdv5SzUVmHPOEVS0mhWrSoGgqCKmgwMBJI5VsbVSkr+8TLTR4KWAe7PSK67WX4T85VLR8lZPotKO92uYHuAherWSSSSScSTrXWAs5P39WU2DuuOOkaIaONOBVQe+OZ+sfZ/zE3/I3/wBkV0ggLRWffpZTpALq2ydHGyKdZFUjviYWTtFLTQrLvtuj6iwT3ZxS2MjD6kKCkKKVpNQpJoQRqCMQYC78EVp2Qv3nZXcRM/GmBgd40cAwxC/SP2q146w+NkttpW0WvGSzgJABW2cFt10UnrqKjA0wJgO9BBBAEEEEAQQRCr0rw02XKdApM27g0g404uEcB7zAc+9K9hFmoLLG65OqGAOIaB9JXPgn8IrTaFoOPurdeWpx1Z3lKUakn/2FNAI8zk4t1xbjqitxZ3lKUakk6xhgCO3s1sZOT692VYUsarpRCetZw7M+AMTe6i58z+7Mze8iTB6KRgp6hxxzDelRicaEZxYqRkG2W0ttIShtIolKRQADlAI2yfBscIBmZtKDTFLSN6h6yRXujsfq2StP3t+vHdRTup+MOGCAQ1reDY4ATLTaVmmCXUbtT1gmndCx2l2JnJBZTMsLQnRYG8hWOixh2HHEVAi48YZySbdbU26hK21CikqAII4EGApFG9YttvSj6HpdZbdRkR7wRqOUNC9a5fyVKpqQSpbFauNfKLQPpJ1LY4YkZ5VIUMBaW6+9Nu02/Fubrc6gdJGQcA9NHLinTqxifRSSQn3GHUOtLKHUHeSpJoQRFq7s9v0WpKBRIEy2Al5AwoT6YHqmhI7RpATCCCCA15+eQy0466oJbbSVqUdAkVJioW221jlozrkw5gCd1tPqIB6KevU8yYt/OMFba0hW6VJICqA7pIwNDgaZ0MVgti8W15WYdYedSHWlFCvMo01HRyIoQeBEBAYlt2WxSrSn0NmoYbo48qnog/J4VVl3nGlIy/C5aXzyfYt/4xK7s74Zn9IttTjiVMPHxddxKdxRPQVVIGFcDXKtdICwbDKUJSlICUpFABkAMhHuCCAIIh16m2Zs2zluNkCYWQ21UVxOaqZGianHWkIs35Wv9IT7FH5QFpYIqub7rW+kj2SPyieXP7VWraU6VPPqMoyKrohAC1HBLdaV1KsMt3SoqDrIis98t3JkZvx0ugmWmCVAAV8WvNSMPR1HaNIsRtDbjcnKuzDpo20nePM5BI5kkDtiukxf3aaif2G6TUJLINOAx7qwC+8ic9RX8piQ7C7RP2bPNzCELKR0XEhJ6aDTeT14AjmBHb+HK0v+P7BMZpK+a1XnENtpYU4tQSlIl01JJoBAWVk5tLraHEHeQtIUk8QRUR9jxZza0sth1SVOhICylO6CqmJA0FdIIDYhHeERscfNT7acB5p/v82v3lJ+7DxjStqyG5qWdYdFW3UFCu0ZjmM+yApTH1KiCCDQjEEaR0NobDck5p2XdHTbUU19YaKHIih7Y50BbO6vbH9I2a24o+fb808PrJAorqUkhXWSMaRMIq7crtn5FaSW1qpLzNGl8EqJ6C8uPROWCqnKHde1th+j7McUg0fd8y1yKhivsTU46gQCOvo2v8ttNaEmrEtVpvmf9xXWVCnUgRAYIIDJLy6nFpQgFS1qCUgZkqNAO8xbq7zZIWdZzLGBdpvuqGq1YnhgPkjkIr5d7LJlGXrWfSSiX83LI+dfWKD7qQSo4e8UMbf2unVrUtU2/vKJUaOqGJNTgDQdQgGj4Q22e+6iQbVg2Q49T1iOgg8aA733hwwS8e3n1LUVLUVKUalSjUk8STiTHiAIcfg97Glx9yedT5troMk5KWflKGvRGFeKuRhUWRZTkzMNMMjeddUEJHM6nkM68BFw9mbAbkpNmWaHRaTStKbxzUo8yantgOpBBBAEEEEAlfCG2LK0Nz7SaqR5p6nq+gvsJKT9oaCENF2bUs1uYYdZdG826goUOShTDgeehine1OzrkjOPSzuKm1UCqU3gcUqHWKceEBy0qIIINCMQRDstb/Xdm0Pgb0/IYLpSqgkDfIw9JFF0HpJppCSifXM7YeRWkltw/FpnzSwcgT8hffgeSjwgIDG5Y9lOTMw0w0KuOqCE9up5DPqESa9bZD9H2m4hKaS7vnWaDDdVmkaYKqKcKcYnlw136XGnZ18Gi0qZZIJSQCClxxKgapViUAihHS4wC/vAtVsLakJY/E5IFtJrXxrhNXXj1qqBwAwoDQRGLEbWXUWLISb0y627utpwAeVVSjglI5kkDlmcBFeXCCSQKCuArWnKA8wQR19lNm3J+calm8C4cVUrupGKldg/CAbng9bFEeMtB1OY8WxX+tz+yR97lDwjUsmy25aXaYaG600gISOQGvE611MbcAQQQQBEcm7xLOacU25OMocQSlSSqhBGYMSOEhf5d6Vf6jLpyFJhIHDBLvPgepPOAY/wn2X9OY/nhX3wMSFprYekpyXVNijKkl0J30kndOOG8CT1hXIQlIIBgi4m1vmW/bJ/OPouKtYZNIr/ABk/nHbuwvtMohMtPlbjANEOjpKaHBQzUgZ4VIGABwEP2z7SafbS4y4lxtWIUk1BgF7bN38xalkSrU4lDc+woArKgapCgFkKSDipArSlN5I0xhgWVZjcuw0y0ndaaSEJHJIp2nnG3BAKm+HZK07SW21LNp8kb6RKnUp8YsjOmdAMMdScMjC2+AW1vmmvbJiz8adq2wzLNlyYdQ02M1LUAPfmcRAVs+AW1vmmvbJib3TyNn2SHlzk7KieUS2pPjknxSUnFFa5kip6gNI494d/Kn0LYs4LbbNUqeVgtQy6AzSDxONNAYTpMBb74R7M+ny3tU/nGeS27s95xLbU4wtxRolKXASTwAEU5ixFyN2RlUeWzSKTDifNIObaDqRos8NBwJMA24IIIAjw8ylaVJUApKgUqSoVBBFCCDgRTSPcEBWa9u6tVnuKmJdNZFZyFSWia9E/VyoedIWsXfmJdLiFIWkKQobqkqFQQcwQcCIRV4dwq0qW/ZvSQcVS5zT/AAzqPqnLicgCVjp2JtLNSa9+VfcaVmd1WB+0n5KuogxoPsKQopWkpWk0KVAggjQg4gxjgGtZfhFTzYo80y9hStCg9ZpUdwEdH9ZZ76E37VX+MJiCAZtseEBaLoIZ8VLg6pTvKHaqo/phf2pbT8ysrmHnHVnVxZV3VyHIRpQQBBHZ2Z2Qmp9zclWiunylZJT9pWQ6s4sFd3cxL2eUvPkPzehI6DZ+oDmfrHspARm6K5spKJy0EdLBTLChinUOLHHgk5ZnHAO6CCAIIIIAggggCCCCA4O0uw0lPj40wlasgsdFYyyWKKphlCutnwbElRMpNlKdEPIrT76SO7d7Y+wQEVmfB+tNJO74lYGVHKV7CIwNXD2qTTxbY5lwflBBAdazvBynV/tn2Wuqrh/Ae+J3s3cBIS5Cn1LmnB6/QR2IH9lKMEEAx5KRbZQG2kJbbTklAAA7BGeCCAIIIIAggggP/9k="/>
          <p:cNvSpPr>
            <a:spLocks noChangeAspect="1" noChangeArrowheads="1"/>
          </p:cNvSpPr>
          <p:nvPr/>
        </p:nvSpPr>
        <p:spPr bwMode="auto">
          <a:xfrm>
            <a:off x="6908027" y="2099690"/>
            <a:ext cx="76960" cy="7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6" name="Picture 4" descr="http://coloradomoms.com/wp-content/uploads/godaddy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72" y="-27384"/>
            <a:ext cx="2400040" cy="85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yann.com/wp-content/uploads/2009/09/logo_ovh-no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4176714"/>
            <a:ext cx="14382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03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8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2BFD99-59CC-4774-93FC-E7FA18D679B1}" type="slidenum">
              <a:rPr lang="fr-FR" smtClean="0"/>
              <a:pPr>
                <a:defRPr/>
              </a:pPr>
              <a:t>21</a:t>
            </a:fld>
            <a:endParaRPr lang="fr-FR" smtClean="0"/>
          </a:p>
        </p:txBody>
      </p:sp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marchands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02550" cy="4114800"/>
          </a:xfrm>
        </p:spPr>
        <p:txBody>
          <a:bodyPr/>
          <a:lstStyle/>
          <a:p>
            <a:pPr marL="342900" lvl="1" indent="-342900" eaLnBrk="1" hangingPunct="1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en-US" smtClean="0">
                <a:cs typeface="Arial" charset="0"/>
              </a:rPr>
              <a:t>Principal atout : vente directe (ou location, cession de licence, abonnements…), en s’afranchissant des réseaux de distribution classiques</a:t>
            </a:r>
          </a:p>
          <a:p>
            <a:pPr marL="342900" lvl="1" indent="-342900" eaLnBrk="1" hangingPunct="1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en-US" smtClean="0">
                <a:cs typeface="Arial" charset="0"/>
              </a:rPr>
              <a:t>Sociétés concernées : pure players, brick &amp; mortar…</a:t>
            </a:r>
          </a:p>
          <a:p>
            <a:pPr marL="342900" lvl="1" indent="-342900" eaLnBrk="1" hangingPunct="1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en-US" smtClean="0">
                <a:cs typeface="Arial" charset="0"/>
              </a:rPr>
              <a:t>Modes de livraison : livraison physique, livraison digitale…</a:t>
            </a:r>
          </a:p>
        </p:txBody>
      </p:sp>
      <p:pic>
        <p:nvPicPr>
          <p:cNvPr id="10242" name="Picture 2" descr="http://www.gazetteinfo.fr/wp-content/uploads/2013/09/Vente_prive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114" y="4523730"/>
            <a:ext cx="2687074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29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8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172200"/>
            <a:ext cx="1905000" cy="457200"/>
          </a:xfrm>
          <a:prstGeom prst="rect">
            <a:avLst/>
          </a:prstGeom>
        </p:spPr>
        <p:txBody>
          <a:bodyPr/>
          <a:lstStyle/>
          <a:p>
            <a:fld id="{0EDBB256-692A-4D3A-B5A8-284D7FEAD1F6}" type="slidenum">
              <a:rPr lang="fr-FR"/>
              <a:pPr/>
              <a:t>22</a:t>
            </a:fld>
            <a:endParaRPr lang="fr-FR"/>
          </a:p>
        </p:txBody>
      </p:sp>
      <p:sp>
        <p:nvSpPr>
          <p:cNvPr id="5734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L’affichage de publicités</a:t>
            </a:r>
            <a:endParaRPr lang="fr-FR" dirty="0"/>
          </a:p>
        </p:txBody>
      </p:sp>
      <p:sp>
        <p:nvSpPr>
          <p:cNvPr id="5734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Séance 4-5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813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CCF7C-BC36-4EB8-90FD-3B10AA786F60}" type="slidenum">
              <a:rPr lang="fr-FR"/>
              <a:pPr/>
              <a:t>23</a:t>
            </a:fld>
            <a:endParaRPr lang="fr-FR"/>
          </a:p>
        </p:txBody>
      </p:sp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publicité en ligne</a:t>
            </a:r>
          </a:p>
        </p:txBody>
      </p:sp>
      <p:sp>
        <p:nvSpPr>
          <p:cNvPr id="570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981200"/>
            <a:ext cx="7632079" cy="43275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dirty="0" smtClean="0"/>
              <a:t>Termes clés : CPC</a:t>
            </a:r>
            <a:r>
              <a:rPr lang="fr-FR" dirty="0"/>
              <a:t>, CPL, CPM, CTR </a:t>
            </a:r>
            <a:endParaRPr lang="fr-FR" dirty="0" smtClean="0"/>
          </a:p>
          <a:p>
            <a:pPr>
              <a:lnSpc>
                <a:spcPct val="90000"/>
              </a:lnSpc>
            </a:pPr>
            <a:r>
              <a:rPr lang="fr-FR" sz="2400" dirty="0" smtClean="0"/>
              <a:t>Principal </a:t>
            </a:r>
            <a:r>
              <a:rPr lang="fr-FR" sz="2400" dirty="0"/>
              <a:t>avantage : </a:t>
            </a:r>
            <a:r>
              <a:rPr lang="fr-FR" sz="2400" dirty="0" smtClean="0"/>
              <a:t>publicité ciblée, individualisée</a:t>
            </a:r>
            <a:r>
              <a:rPr lang="fr-FR" sz="2400" dirty="0"/>
              <a:t>, </a:t>
            </a:r>
            <a:r>
              <a:rPr lang="fr-FR" sz="2400" dirty="0" smtClean="0"/>
              <a:t>bon marché et simple </a:t>
            </a:r>
            <a:r>
              <a:rPr lang="fr-FR" sz="2400" dirty="0"/>
              <a:t>à mettre en place </a:t>
            </a:r>
            <a:r>
              <a:rPr lang="fr-FR" sz="2400" dirty="0" smtClean="0"/>
              <a:t>(</a:t>
            </a:r>
            <a:r>
              <a:rPr lang="fr-FR" sz="2400" dirty="0"/>
              <a:t>ex. </a:t>
            </a:r>
            <a:r>
              <a:rPr lang="fr-FR" sz="2400" dirty="0" err="1" smtClean="0"/>
              <a:t>Adsense</a:t>
            </a:r>
            <a:r>
              <a:rPr lang="fr-FR" sz="2400" dirty="0" smtClean="0"/>
              <a:t>)</a:t>
            </a:r>
            <a:endParaRPr lang="fr-FR" sz="2400" dirty="0"/>
          </a:p>
          <a:p>
            <a:pPr>
              <a:lnSpc>
                <a:spcPct val="90000"/>
              </a:lnSpc>
            </a:pPr>
            <a:r>
              <a:rPr lang="fr-FR" sz="2400" dirty="0" smtClean="0"/>
              <a:t>Tendances : </a:t>
            </a:r>
            <a:endParaRPr lang="fr-FR" dirty="0"/>
          </a:p>
          <a:p>
            <a:pPr lvl="1">
              <a:lnSpc>
                <a:spcPct val="90000"/>
              </a:lnSpc>
            </a:pPr>
            <a:r>
              <a:rPr lang="fr-FR" sz="2100" dirty="0" smtClean="0"/>
              <a:t>Les éditeurs doivent adapter leurs contenus aux nouveaux terminaux (mobile, tablette, télé connectée).</a:t>
            </a:r>
          </a:p>
          <a:p>
            <a:pPr lvl="1">
              <a:lnSpc>
                <a:spcPct val="90000"/>
              </a:lnSpc>
            </a:pPr>
            <a:r>
              <a:rPr lang="fr-FR" dirty="0" smtClean="0"/>
              <a:t>Le </a:t>
            </a:r>
            <a:r>
              <a:rPr lang="fr-FR" dirty="0" err="1" smtClean="0"/>
              <a:t>search</a:t>
            </a:r>
            <a:r>
              <a:rPr lang="fr-FR" dirty="0" smtClean="0"/>
              <a:t> et le display sont dépassés</a:t>
            </a:r>
            <a:endParaRPr lang="fr-FR" sz="2100" dirty="0" smtClean="0"/>
          </a:p>
          <a:p>
            <a:pPr>
              <a:lnSpc>
                <a:spcPct val="90000"/>
              </a:lnSpc>
            </a:pPr>
            <a:endParaRPr lang="fr-FR" sz="2400" dirty="0" smtClean="0"/>
          </a:p>
          <a:p>
            <a:pPr>
              <a:lnSpc>
                <a:spcPct val="90000"/>
              </a:lnSpc>
              <a:buNone/>
            </a:pPr>
            <a:endParaRPr lang="fr-FR" sz="3200" dirty="0"/>
          </a:p>
          <a:p>
            <a:pPr>
              <a:lnSpc>
                <a:spcPct val="90000"/>
              </a:lnSpc>
            </a:pPr>
            <a:endParaRPr lang="fr-FR" sz="2400" dirty="0"/>
          </a:p>
        </p:txBody>
      </p:sp>
      <p:pic>
        <p:nvPicPr>
          <p:cNvPr id="6" name="Picture 8" descr="http://img.clubic.com/04906712-photo-criteo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3422"/>
            <a:ext cx="3563888" cy="912356"/>
          </a:xfrm>
          <a:prstGeom prst="rect">
            <a:avLst/>
          </a:prstGeom>
          <a:noFill/>
        </p:spPr>
      </p:pic>
      <p:pic>
        <p:nvPicPr>
          <p:cNvPr id="10242" name="Picture 2" descr="http://i.ytimg.com/vi/jottDMuLesU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839" y="4941168"/>
            <a:ext cx="3253722" cy="183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64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0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70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70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70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70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70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37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9E60E-9393-4977-AE6F-4763F16442BC}" type="slidenum">
              <a:rPr lang="fr-FR"/>
              <a:pPr/>
              <a:t>24</a:t>
            </a:fld>
            <a:endParaRPr lang="fr-FR"/>
          </a:p>
        </p:txBody>
      </p:sp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Formats et emplacements des bannières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1981200"/>
            <a:ext cx="7056437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342584" cy="4114800"/>
          </a:xfrm>
        </p:spPr>
        <p:txBody>
          <a:bodyPr/>
          <a:lstStyle/>
          <a:p>
            <a:r>
              <a:rPr lang="fr-FR" dirty="0" smtClean="0"/>
              <a:t>Meilleurs formats :</a:t>
            </a:r>
          </a:p>
          <a:p>
            <a:pPr lvl="1"/>
            <a:r>
              <a:rPr lang="fr-FR" dirty="0" smtClean="0"/>
              <a:t>pavé 300x250, méga bannière 728x90, </a:t>
            </a:r>
            <a:r>
              <a:rPr lang="fr-FR" dirty="0" err="1" smtClean="0"/>
              <a:t>skyscraper</a:t>
            </a:r>
            <a:r>
              <a:rPr lang="fr-FR" dirty="0" smtClean="0"/>
              <a:t> 160x600</a:t>
            </a:r>
          </a:p>
          <a:p>
            <a:pPr lvl="1"/>
            <a:r>
              <a:rPr lang="fr-FR" dirty="0" err="1" smtClean="0"/>
              <a:t>intersticiels</a:t>
            </a:r>
            <a:endParaRPr lang="fr-FR" dirty="0" smtClean="0"/>
          </a:p>
          <a:p>
            <a:pPr lvl="1"/>
            <a:r>
              <a:rPr lang="fr-FR" dirty="0" smtClean="0"/>
              <a:t>Vidéo &amp; mobile</a:t>
            </a:r>
          </a:p>
          <a:p>
            <a:r>
              <a:rPr lang="fr-FR" dirty="0" smtClean="0"/>
              <a:t>Meilleurs emplacements :</a:t>
            </a:r>
          </a:p>
          <a:p>
            <a:pPr lvl="1"/>
            <a:r>
              <a:rPr lang="fr-FR" dirty="0" smtClean="0"/>
              <a:t>La ligne de flottaison</a:t>
            </a:r>
          </a:p>
        </p:txBody>
      </p:sp>
      <p:pic>
        <p:nvPicPr>
          <p:cNvPr id="9" name="Image 8" descr="Adsense intégration pub fort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710627"/>
            <a:ext cx="3024336" cy="29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745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9E60E-9393-4977-AE6F-4763F16442BC}" type="slidenum">
              <a:rPr lang="fr-FR"/>
              <a:pPr/>
              <a:t>25</a:t>
            </a:fld>
            <a:endParaRPr lang="fr-FR"/>
          </a:p>
        </p:txBody>
      </p:sp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Différents supports pour les annonces</a:t>
            </a:r>
            <a:endParaRPr lang="fr-FR" dirty="0"/>
          </a:p>
        </p:txBody>
      </p:sp>
      <p:pic>
        <p:nvPicPr>
          <p:cNvPr id="5" name="Image 4" descr="http://www.e-marketing.fr/Img/BREVE/2013/6/53293/1030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4325" y="2060848"/>
            <a:ext cx="50196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1981200"/>
            <a:ext cx="7056437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382144" cy="4114800"/>
          </a:xfrm>
        </p:spPr>
        <p:txBody>
          <a:bodyPr/>
          <a:lstStyle/>
          <a:p>
            <a:pPr marL="342900" lvl="1" indent="-342900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fr-FR" dirty="0" smtClean="0"/>
              <a:t>Affichage notoriété : contrats directs avec les annonceurs</a:t>
            </a:r>
          </a:p>
          <a:p>
            <a:pPr marL="342900" lvl="1" indent="-342900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fr-FR" sz="2000" dirty="0" smtClean="0"/>
              <a:t>Affichage rentabilisation : ad exchanges </a:t>
            </a:r>
          </a:p>
          <a:p>
            <a:pPr marL="342900" lvl="1" indent="-342900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fr-FR" dirty="0" smtClean="0"/>
              <a:t>Pour les e-marchands: du display en RTB pour optimiser le ROI et de la vidéo Web pour améliorer image et notoriété.</a:t>
            </a:r>
          </a:p>
          <a:p>
            <a:pPr marL="342900" lvl="1" indent="-342900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endParaRPr lang="fr-FR" dirty="0" smtClean="0"/>
          </a:p>
          <a:p>
            <a:pPr marL="342900" lvl="1" indent="-342900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endParaRPr lang="fr-FR" dirty="0" smtClean="0"/>
          </a:p>
          <a:p>
            <a:endParaRPr lang="fr-FR" sz="2000" dirty="0" smtClean="0"/>
          </a:p>
          <a:p>
            <a:pPr lvl="1">
              <a:lnSpc>
                <a:spcPct val="90000"/>
              </a:lnSpc>
              <a:buNone/>
            </a:pP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147630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9E60E-9393-4977-AE6F-4763F16442BC}" type="slidenum">
              <a:rPr lang="fr-FR"/>
              <a:pPr/>
              <a:t>26</a:t>
            </a:fld>
            <a:endParaRPr lang="fr-FR"/>
          </a:p>
        </p:txBody>
      </p:sp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Ad exchanges et ad networks</a:t>
            </a:r>
            <a:endParaRPr lang="fr-FR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981200"/>
            <a:ext cx="7704137" cy="4114800"/>
          </a:xfrm>
        </p:spPr>
        <p:txBody>
          <a:bodyPr/>
          <a:lstStyle/>
          <a:p>
            <a:r>
              <a:rPr lang="fr-FR" dirty="0" smtClean="0"/>
              <a:t>Ad network : regroupement d’éditeurs pour atteindre la taille critique</a:t>
            </a:r>
          </a:p>
          <a:p>
            <a:r>
              <a:rPr lang="fr-FR" dirty="0" smtClean="0"/>
              <a:t>ad exchange : plateforme automatisée de vente et d’achat d’espaces publicitaires (système inventé par Google) </a:t>
            </a:r>
          </a:p>
        </p:txBody>
      </p:sp>
    </p:spTree>
    <p:extLst>
      <p:ext uri="{BB962C8B-B14F-4D97-AF65-F5344CB8AC3E}">
        <p14:creationId xmlns:p14="http://schemas.microsoft.com/office/powerpoint/2010/main" val="319143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28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9E60E-9393-4977-AE6F-4763F16442BC}" type="slidenum">
              <a:rPr lang="fr-FR"/>
              <a:pPr/>
              <a:t>27</a:t>
            </a:fld>
            <a:endParaRPr lang="fr-FR"/>
          </a:p>
        </p:txBody>
      </p:sp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Real-time </a:t>
            </a:r>
            <a:r>
              <a:rPr lang="fr-FR" dirty="0" err="1" smtClean="0"/>
              <a:t>Bidding</a:t>
            </a:r>
            <a:r>
              <a:rPr lang="fr-FR" dirty="0" smtClean="0"/>
              <a:t> (RTB)</a:t>
            </a:r>
            <a:endParaRPr lang="fr-FR" dirty="0"/>
          </a:p>
        </p:txBody>
      </p:sp>
      <p:pic>
        <p:nvPicPr>
          <p:cNvPr id="698370" name="Picture 2" descr="http://www.definitions-webmarketing.com/IMG/jpg/rt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1916832"/>
            <a:ext cx="5219700" cy="3648076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3569" y="1916832"/>
            <a:ext cx="324035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kumimoji="0" lang="fr-FR" sz="2000" kern="0" dirty="0" smtClean="0">
                <a:latin typeface="+mn-lt"/>
              </a:rPr>
              <a:t>Commercialisation d’espaces pubs aux enchères en temps réel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kumimoji="0" lang="fr-FR" sz="2000" kern="0" dirty="0" smtClean="0">
                <a:latin typeface="+mn-lt"/>
              </a:rPr>
              <a:t>on vise une audience et non un support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fr-FR" sz="2000" dirty="0" smtClean="0">
                <a:latin typeface="+mn-lt"/>
              </a:rPr>
              <a:t>Convient pour les inventaires non premiums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fr-FR" sz="2000" dirty="0" smtClean="0">
                <a:latin typeface="+mn-lt"/>
              </a:rPr>
              <a:t>En France : 60 ct le CPM en moyenne</a:t>
            </a:r>
            <a:r>
              <a:rPr kumimoji="0" lang="fr-FR" sz="2000" kern="0" dirty="0" smtClean="0">
                <a:latin typeface="+mn-lt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65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172200"/>
            <a:ext cx="1905000" cy="457200"/>
          </a:xfrm>
          <a:prstGeom prst="rect">
            <a:avLst/>
          </a:prstGeom>
        </p:spPr>
        <p:txBody>
          <a:bodyPr/>
          <a:lstStyle/>
          <a:p>
            <a:fld id="{0EDBB256-692A-4D3A-B5A8-284D7FEAD1F6}" type="slidenum">
              <a:rPr lang="fr-FR"/>
              <a:pPr/>
              <a:t>28</a:t>
            </a:fld>
            <a:endParaRPr lang="fr-FR"/>
          </a:p>
        </p:txBody>
      </p:sp>
      <p:sp>
        <p:nvSpPr>
          <p:cNvPr id="5734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 native </a:t>
            </a:r>
            <a:r>
              <a:rPr lang="fr-FR" dirty="0" err="1" smtClean="0"/>
              <a:t>advertising</a:t>
            </a:r>
            <a:endParaRPr lang="fr-FR" dirty="0"/>
          </a:p>
        </p:txBody>
      </p:sp>
      <p:sp>
        <p:nvSpPr>
          <p:cNvPr id="5734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Séance 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62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50D5-9693-40B2-AA4D-FF401D849FA1}" type="slidenum">
              <a:rPr lang="fr-FR"/>
              <a:pPr/>
              <a:t>29</a:t>
            </a:fld>
            <a:endParaRPr lang="fr-FR"/>
          </a:p>
        </p:txBody>
      </p:sp>
      <p:sp>
        <p:nvSpPr>
          <p:cNvPr id="66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nouvelles</a:t>
            </a:r>
            <a:r>
              <a:rPr lang="en-US" dirty="0" smtClean="0"/>
              <a:t> </a:t>
            </a:r>
            <a:r>
              <a:rPr lang="en-US" dirty="0" err="1" smtClean="0"/>
              <a:t>tendances</a:t>
            </a:r>
            <a:r>
              <a:rPr lang="en-US" dirty="0" smtClean="0"/>
              <a:t> du marketing</a:t>
            </a:r>
            <a:endParaRPr lang="fr-FR" dirty="0"/>
          </a:p>
        </p:txBody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34350" cy="4256088"/>
          </a:xfrm>
        </p:spPr>
        <p:txBody>
          <a:bodyPr/>
          <a:lstStyle/>
          <a:p>
            <a:pPr marL="342900" lvl="1" indent="-342900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en-US" sz="2000" dirty="0" smtClean="0"/>
              <a:t>Des </a:t>
            </a:r>
            <a:r>
              <a:rPr lang="en-US" sz="2000" dirty="0" err="1" smtClean="0"/>
              <a:t>méthodes</a:t>
            </a:r>
            <a:r>
              <a:rPr lang="en-US" sz="2000" dirty="0" smtClean="0"/>
              <a:t> </a:t>
            </a:r>
            <a:r>
              <a:rPr lang="en-US" sz="2000" dirty="0" err="1" smtClean="0"/>
              <a:t>traditionnelles</a:t>
            </a:r>
            <a:r>
              <a:rPr lang="en-US" sz="2000" dirty="0" smtClean="0"/>
              <a:t> de promotion </a:t>
            </a:r>
            <a:r>
              <a:rPr lang="en-US" sz="2000" dirty="0" err="1" smtClean="0"/>
              <a:t>moins</a:t>
            </a:r>
            <a:r>
              <a:rPr lang="en-US" sz="2000" dirty="0" smtClean="0"/>
              <a:t> </a:t>
            </a:r>
            <a:r>
              <a:rPr lang="en-US" sz="2000" dirty="0" err="1" smtClean="0"/>
              <a:t>efficaces</a:t>
            </a:r>
            <a:endParaRPr lang="en-US" sz="2000" dirty="0" smtClean="0"/>
          </a:p>
          <a:p>
            <a:pPr marL="742950" lvl="2" indent="-342900">
              <a:buSzPct val="80000"/>
              <a:buFont typeface="Wingdings" pitchFamily="2" charset="2"/>
              <a:buChar char="l"/>
            </a:pPr>
            <a:r>
              <a:rPr lang="fr-FR" dirty="0" smtClean="0"/>
              <a:t>Le coût de la publicité dans les médias traditionnels offre un ROI de plus en plus faible</a:t>
            </a:r>
            <a:r>
              <a:rPr lang="en-US" dirty="0" smtClean="0"/>
              <a:t>. </a:t>
            </a:r>
            <a:r>
              <a:rPr lang="en-US" dirty="0" err="1" smtClean="0"/>
              <a:t>Pourquoi</a:t>
            </a:r>
            <a:r>
              <a:rPr lang="en-US" dirty="0" smtClean="0"/>
              <a:t> ?</a:t>
            </a:r>
          </a:p>
          <a:p>
            <a:pPr marL="1200150" lvl="3" indent="-342900">
              <a:buSzPct val="80000"/>
              <a:buFont typeface="Wingdings" pitchFamily="2" charset="2"/>
              <a:buChar char="l"/>
            </a:pPr>
            <a:r>
              <a:rPr lang="en-US" dirty="0" smtClean="0"/>
              <a:t>Du marketing de </a:t>
            </a:r>
            <a:r>
              <a:rPr lang="en-US" dirty="0" err="1" smtClean="0"/>
              <a:t>l’interruption</a:t>
            </a:r>
            <a:r>
              <a:rPr lang="en-US" dirty="0" smtClean="0"/>
              <a:t> au marketing de la permission</a:t>
            </a:r>
          </a:p>
          <a:p>
            <a:pPr marL="1200150" lvl="3" indent="-342900">
              <a:buSzPct val="80000"/>
              <a:buFont typeface="Wingdings" pitchFamily="2" charset="2"/>
              <a:buChar char="l"/>
            </a:pPr>
            <a:r>
              <a:rPr lang="en-US" dirty="0" smtClean="0"/>
              <a:t>fragmentation et saturation des </a:t>
            </a:r>
            <a:r>
              <a:rPr lang="en-US" dirty="0" err="1" smtClean="0"/>
              <a:t>médias</a:t>
            </a:r>
            <a:r>
              <a:rPr lang="en-US" dirty="0" smtClean="0"/>
              <a:t> </a:t>
            </a:r>
            <a:r>
              <a:rPr lang="en-US" dirty="0" err="1" smtClean="0"/>
              <a:t>traditionnels</a:t>
            </a:r>
            <a:endParaRPr lang="en-US" dirty="0" smtClean="0"/>
          </a:p>
          <a:p>
            <a:pPr marL="1200150" lvl="3" indent="-342900">
              <a:buSzPct val="80000"/>
              <a:buFont typeface="Wingdings" pitchFamily="2" charset="2"/>
              <a:buChar char="l"/>
            </a:pPr>
            <a:r>
              <a:rPr lang="en-US" dirty="0" err="1" smtClean="0"/>
              <a:t>Changement</a:t>
            </a:r>
            <a:r>
              <a:rPr lang="en-US" dirty="0" smtClean="0"/>
              <a:t> </a:t>
            </a:r>
            <a:r>
              <a:rPr lang="en-US" dirty="0" err="1" smtClean="0"/>
              <a:t>sociétal</a:t>
            </a:r>
            <a:endParaRPr lang="en-US" dirty="0" smtClean="0"/>
          </a:p>
          <a:p>
            <a:r>
              <a:rPr lang="en-US" dirty="0" smtClean="0"/>
              <a:t>Les </a:t>
            </a:r>
            <a:r>
              <a:rPr lang="en-US" dirty="0" err="1" smtClean="0"/>
              <a:t>nouvelles</a:t>
            </a:r>
            <a:r>
              <a:rPr lang="en-US" dirty="0" smtClean="0"/>
              <a:t> </a:t>
            </a:r>
            <a:r>
              <a:rPr lang="en-US" dirty="0" err="1" smtClean="0"/>
              <a:t>formes</a:t>
            </a:r>
            <a:r>
              <a:rPr lang="en-US" dirty="0" smtClean="0"/>
              <a:t> de marketing </a:t>
            </a:r>
            <a:r>
              <a:rPr lang="en-US" dirty="0" err="1" smtClean="0"/>
              <a:t>créent</a:t>
            </a:r>
            <a:r>
              <a:rPr lang="en-US" dirty="0" smtClean="0"/>
              <a:t> de </a:t>
            </a:r>
            <a:r>
              <a:rPr lang="en-US" dirty="0" err="1" smtClean="0"/>
              <a:t>l’émotion</a:t>
            </a:r>
            <a:r>
              <a:rPr lang="en-US" dirty="0" smtClean="0"/>
              <a:t> et </a:t>
            </a:r>
            <a:r>
              <a:rPr lang="en-US" dirty="0" err="1" smtClean="0"/>
              <a:t>une</a:t>
            </a:r>
            <a:r>
              <a:rPr lang="en-US" dirty="0" smtClean="0"/>
              <a:t> relation avec la </a:t>
            </a:r>
            <a:r>
              <a:rPr lang="en-US" dirty="0" err="1" smtClean="0"/>
              <a:t>marque</a:t>
            </a:r>
            <a:endParaRPr lang="en-US" dirty="0" smtClean="0"/>
          </a:p>
        </p:txBody>
      </p:sp>
      <p:pic>
        <p:nvPicPr>
          <p:cNvPr id="5" name="Picture 4" descr="pub street marketingpub street marke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899069"/>
            <a:ext cx="2555775" cy="1914307"/>
          </a:xfrm>
          <a:prstGeom prst="rect">
            <a:avLst/>
          </a:prstGeom>
          <a:noFill/>
        </p:spPr>
      </p:pic>
      <p:pic>
        <p:nvPicPr>
          <p:cNvPr id="105474" name="Picture 2" descr="best of creative 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877919"/>
            <a:ext cx="3635896" cy="2007465"/>
          </a:xfrm>
          <a:prstGeom prst="rect">
            <a:avLst/>
          </a:prstGeom>
          <a:noFill/>
        </p:spPr>
      </p:pic>
      <p:pic>
        <p:nvPicPr>
          <p:cNvPr id="12290" name="Picture 2" descr="https://cdn.1min30.com/wp-content/uploads/2012/09/marketing-3.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306" y="-5716"/>
            <a:ext cx="1320206" cy="199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60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6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6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6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6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6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6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50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FEEA-A999-42D7-B20E-23654B2D7AB0}" type="slidenum">
              <a:rPr lang="fr-FR"/>
              <a:pPr/>
              <a:t>3</a:t>
            </a:fld>
            <a:endParaRPr lang="fr-FR"/>
          </a:p>
        </p:txBody>
      </p:sp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9550" y="755650"/>
            <a:ext cx="6661150" cy="615950"/>
          </a:xfrm>
        </p:spPr>
        <p:txBody>
          <a:bodyPr>
            <a:normAutofit/>
          </a:bodyPr>
          <a:lstStyle/>
          <a:p>
            <a:r>
              <a:rPr lang="fr-FR" dirty="0" smtClean="0"/>
              <a:t>Objectifs du cours</a:t>
            </a:r>
            <a:endParaRPr lang="fr-FR" dirty="0"/>
          </a:p>
        </p:txBody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8162926" cy="4114800"/>
          </a:xfrm>
        </p:spPr>
        <p:txBody>
          <a:bodyPr/>
          <a:lstStyle/>
          <a:p>
            <a:r>
              <a:rPr lang="fr-FR" sz="2400" dirty="0" smtClean="0"/>
              <a:t>Présenter les </a:t>
            </a:r>
            <a:r>
              <a:rPr lang="fr-FR" sz="2400" dirty="0"/>
              <a:t>données théoriques et pratiques nécessaires pour appréhender </a:t>
            </a:r>
            <a:r>
              <a:rPr lang="fr-FR" sz="2400" dirty="0" smtClean="0"/>
              <a:t>les business </a:t>
            </a:r>
            <a:r>
              <a:rPr lang="fr-FR" sz="2400" dirty="0" err="1" smtClean="0"/>
              <a:t>models</a:t>
            </a:r>
            <a:r>
              <a:rPr lang="fr-FR" sz="2400" dirty="0" smtClean="0"/>
              <a:t> de l’internet</a:t>
            </a:r>
            <a:endParaRPr lang="fr-FR" sz="2400" dirty="0"/>
          </a:p>
          <a:p>
            <a:r>
              <a:rPr lang="fr-FR" dirty="0"/>
              <a:t>O</a:t>
            </a:r>
            <a:r>
              <a:rPr lang="fr-FR" sz="2400" dirty="0" smtClean="0"/>
              <a:t>rienté </a:t>
            </a:r>
            <a:r>
              <a:rPr lang="fr-FR" sz="2400" dirty="0"/>
              <a:t>vers la professionnalisation des participants. Ceux-ci seront familiarisés :</a:t>
            </a:r>
          </a:p>
          <a:p>
            <a:pPr lvl="1"/>
            <a:r>
              <a:rPr lang="fr-FR" sz="2000" dirty="0"/>
              <a:t>aux enjeux et aux débats des praticiens ;</a:t>
            </a:r>
          </a:p>
          <a:p>
            <a:pPr lvl="1"/>
            <a:r>
              <a:rPr lang="fr-FR" sz="2000" dirty="0"/>
              <a:t>aux stratégies des acteurs majeurs du domaine ;</a:t>
            </a:r>
          </a:p>
          <a:p>
            <a:pPr lvl="1"/>
            <a:r>
              <a:rPr lang="fr-FR" sz="2000" dirty="0"/>
              <a:t>aux sources d'information et événements professionnels incontournables.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5229200"/>
            <a:ext cx="3275856" cy="153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746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5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5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5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5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74" grpId="0" autoUpdateAnimBg="0"/>
      <p:bldP spid="515075" grpId="0" uiExpand="1" build="p" bldLvl="3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9E60E-9393-4977-AE6F-4763F16442BC}" type="slidenum">
              <a:rPr lang="fr-FR"/>
              <a:pPr/>
              <a:t>30</a:t>
            </a:fld>
            <a:endParaRPr lang="fr-FR"/>
          </a:p>
        </p:txBody>
      </p:sp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620688"/>
            <a:ext cx="8280920" cy="1143000"/>
          </a:xfrm>
        </p:spPr>
        <p:txBody>
          <a:bodyPr/>
          <a:lstStyle/>
          <a:p>
            <a:r>
              <a:rPr lang="fr-FR" dirty="0" smtClean="0"/>
              <a:t>La publicité déguisée</a:t>
            </a:r>
            <a:endParaRPr lang="fr-FR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981200"/>
            <a:ext cx="4103687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dirty="0" smtClean="0"/>
              <a:t>Pouvoir de persuasion des influenceurs, prescripteurs et ambassadeurs de marque incomparablement supérieur à celui de la publicité</a:t>
            </a:r>
          </a:p>
          <a:p>
            <a:pPr>
              <a:lnSpc>
                <a:spcPct val="90000"/>
              </a:lnSpc>
            </a:pPr>
            <a:r>
              <a:rPr lang="fr-FR" dirty="0" err="1" smtClean="0"/>
              <a:t>Ebuzzing</a:t>
            </a:r>
            <a:r>
              <a:rPr lang="fr-FR" dirty="0" smtClean="0"/>
              <a:t>, interviews et articles dans les médias</a:t>
            </a:r>
          </a:p>
          <a:p>
            <a:pPr lvl="1">
              <a:lnSpc>
                <a:spcPct val="90000"/>
              </a:lnSpc>
            </a:pPr>
            <a:r>
              <a:rPr lang="fr-FR" dirty="0" smtClean="0"/>
              <a:t>Attention, cette forme de publicité est pratiquée mais illégale</a:t>
            </a:r>
          </a:p>
          <a:p>
            <a:pPr>
              <a:lnSpc>
                <a:spcPct val="90000"/>
              </a:lnSpc>
            </a:pPr>
            <a:r>
              <a:rPr lang="fr-FR" dirty="0" smtClean="0"/>
              <a:t>Prix et récompenses</a:t>
            </a:r>
          </a:p>
        </p:txBody>
      </p:sp>
      <p:pic>
        <p:nvPicPr>
          <p:cNvPr id="7" name="Picture 2" descr="http://image.slidesharecdn.com/voice-cmit-rp-et-influence-51208-1229361587334150-1/95/slide-16-728.jpg?122935494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2914" y="2664296"/>
            <a:ext cx="4221086" cy="4221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0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172200"/>
            <a:ext cx="1905000" cy="457200"/>
          </a:xfrm>
          <a:prstGeom prst="rect">
            <a:avLst/>
          </a:prstGeom>
        </p:spPr>
        <p:txBody>
          <a:bodyPr/>
          <a:lstStyle/>
          <a:p>
            <a:fld id="{0EDBB256-692A-4D3A-B5A8-284D7FEAD1F6}" type="slidenum">
              <a:rPr lang="fr-FR"/>
              <a:pPr/>
              <a:t>31</a:t>
            </a:fld>
            <a:endParaRPr lang="fr-FR"/>
          </a:p>
        </p:txBody>
      </p:sp>
      <p:sp>
        <p:nvSpPr>
          <p:cNvPr id="5734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La vente en ligne</a:t>
            </a:r>
            <a:endParaRPr lang="fr-FR" dirty="0"/>
          </a:p>
        </p:txBody>
      </p:sp>
      <p:sp>
        <p:nvSpPr>
          <p:cNvPr id="5734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Séance 7-8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354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/>
          <p:cNvSpPr>
            <a:spLocks noGrp="1"/>
          </p:cNvSpPr>
          <p:nvPr>
            <p:ph type="title"/>
          </p:nvPr>
        </p:nvSpPr>
        <p:spPr>
          <a:xfrm>
            <a:off x="739080" y="566192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Cas pratique : monétisation et business model d’un site e-commerce</a:t>
            </a:r>
          </a:p>
        </p:txBody>
      </p:sp>
      <p:sp>
        <p:nvSpPr>
          <p:cNvPr id="32771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fr-FR" dirty="0" smtClean="0"/>
              <a:t>Vous avez décidé de profiter de l’essor du marché de l’impression 3D</a:t>
            </a:r>
          </a:p>
          <a:p>
            <a:pPr lvl="1"/>
            <a:r>
              <a:rPr lang="fr-FR" dirty="0" smtClean="0"/>
              <a:t>1. Décrivez votre projet de startup en quelques lignes</a:t>
            </a:r>
          </a:p>
          <a:p>
            <a:pPr lvl="1"/>
            <a:r>
              <a:rPr lang="fr-FR" dirty="0" smtClean="0"/>
              <a:t>2. Trouvez un nom de marque. Quelle technologie de site allez-vous utiliser ? Quel sera votre positionnement (produit, prix) ?</a:t>
            </a:r>
          </a:p>
          <a:p>
            <a:pPr lvl="1"/>
            <a:r>
              <a:rPr lang="fr-FR" dirty="0"/>
              <a:t>3</a:t>
            </a:r>
            <a:r>
              <a:rPr lang="fr-FR" dirty="0" smtClean="0"/>
              <a:t>. Quels sont vos objectifs à 1 an et 3 ans et comment comptez-vous les atteindre  ?</a:t>
            </a:r>
          </a:p>
        </p:txBody>
      </p:sp>
    </p:spTree>
    <p:extLst>
      <p:ext uri="{BB962C8B-B14F-4D97-AF65-F5344CB8AC3E}">
        <p14:creationId xmlns:p14="http://schemas.microsoft.com/office/powerpoint/2010/main" val="2062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61119-0B19-493E-B84C-3F09191E9D74}" type="slidenum">
              <a:rPr lang="fr-FR"/>
              <a:pPr/>
              <a:t>33</a:t>
            </a:fld>
            <a:endParaRPr lang="fr-FR" dirty="0"/>
          </a:p>
        </p:txBody>
      </p:sp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marchés compatibles avec le </a:t>
            </a:r>
            <a:r>
              <a:rPr lang="fr-FR" dirty="0" err="1" smtClean="0"/>
              <a:t>ecommerce</a:t>
            </a:r>
            <a:endParaRPr lang="fr-FR" dirty="0"/>
          </a:p>
        </p:txBody>
      </p:sp>
      <p:sp>
        <p:nvSpPr>
          <p:cNvPr id="582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700808"/>
            <a:ext cx="6624736" cy="3240360"/>
          </a:xfrm>
        </p:spPr>
        <p:txBody>
          <a:bodyPr/>
          <a:lstStyle/>
          <a:p>
            <a:pPr marL="342900" lvl="1" indent="-342900">
              <a:buClr>
                <a:schemeClr val="accent2"/>
              </a:buClr>
              <a:buFont typeface="Wingdings" pitchFamily="2" charset="2"/>
              <a:buChar char="l"/>
            </a:pPr>
            <a:r>
              <a:rPr lang="fr-FR" sz="2000" dirty="0"/>
              <a:t>Relation indirecte à l’objet : pas de possibilité de toucher et d’essayer « vraiment », délai de livraison…</a:t>
            </a:r>
          </a:p>
          <a:p>
            <a:pPr marL="342900" lvl="1" indent="-342900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fr-FR" sz="2000" dirty="0" smtClean="0"/>
              <a:t>Marchés compatibles avec le </a:t>
            </a:r>
            <a:r>
              <a:rPr lang="fr-FR" sz="2000" dirty="0" err="1" smtClean="0"/>
              <a:t>e-commercer</a:t>
            </a:r>
            <a:endParaRPr lang="fr-FR" sz="2000" dirty="0" smtClean="0"/>
          </a:p>
          <a:p>
            <a:pPr marL="617537" lvl="2" indent="-342900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fr-FR" sz="1700" dirty="0" smtClean="0"/>
              <a:t>Plateformes </a:t>
            </a:r>
            <a:r>
              <a:rPr lang="fr-FR" sz="1700" dirty="0" err="1" smtClean="0"/>
              <a:t>BtoB</a:t>
            </a:r>
            <a:r>
              <a:rPr lang="fr-FR" sz="1700" dirty="0" smtClean="0"/>
              <a:t> assurant le lien entre l’offre et la demande</a:t>
            </a:r>
          </a:p>
          <a:p>
            <a:pPr marL="617537" lvl="2" indent="-342900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fr-FR" sz="2000" dirty="0" smtClean="0"/>
              <a:t>Accès immédiat pour tous les achats de produits immatériels : voyages, logiciels, abonnements divers…</a:t>
            </a:r>
            <a:endParaRPr lang="fr-FR" sz="2200" dirty="0" smtClean="0"/>
          </a:p>
        </p:txBody>
      </p:sp>
      <p:sp>
        <p:nvSpPr>
          <p:cNvPr id="1724418" name="AutoShape 2" descr="data:image/jpeg;base64,/9j/4AAQSkZJRgABAQAAAQABAAD/2wCEAAkGBhQSERQQEhITFBMVGRUVExYVFRoWFRcVFxwVFhMQFhQZISYeGBkkHBIUHy8gJCcpLCwsFR4xNTAqNSYvLCkBCQoKDgwOGg8PGjIkHyU2LC81NTU0LS4xNSwpLCosLCk0LjAwLDQ1LCwpLCwqMDQyLDIpLCwsLCwsLCwuLCksLP/AABEIAOAA4QMBIgACEQEDEQH/xAAcAAEAAgMBAQEAAAAAAAAAAAAAAwYBBQcEAgj/xABHEAACAQICBAsGAwQHCQEAAAABAgADEQQhBQYSMRMUQVFSYXFykZKxIjIzQoGhByPBJDRicxdTgqOy0fBUY5PC0tPh4vEW/8QAGgEBAAIDAQAAAAAAAAAAAAAAAAMEAQIFBv/EADERAAEDAgMFBwUAAwEAAAAAAAABAgMEERIhMRMUQVFhBSIycZHR8BWBobHhI8HxQv/aAAwDAQACEQMRAD8A7Lg8HT4NPy091flHMJNxNOgnlEYP4ad1fQSaAQ8TToJ5RHE06CeUSaIBDxNOgnlEcTToJ5RJogEPE06CeURxNOgnlEmiAQ8TToJ5RHE06CeUSaIBDxNOgnlEcTToJ5RJogEPE06CeURxNOgnlEmiAQ8TToJ5RHE06CeUSaIBDxNOgnlEcTToJ5RJogEPE06CeURxNOgnlEmiAQ8TToJ5RHE06CeUSaIBDxNOgnlEcTToJ5RJogEPE06CeURxNOgnlEmiAQ8TToJ5RBwdP+rTyiTQYB+H7TMRAP2zg/hp3V9BJpDg/hp3V9BJoAiIgCIiAIiIAiIgCIiAIiIAiIgCIiAIiIAiIgCIiAIiIAgxEA/EES2f0VaS/wBm/vqP/XEA/VuD+GndX0EmkOD+GndX0EmgCIiAIiIAiIgCIiAIiIAiIgCIiAIiIAiIgCIiAIiIAiIgCIiAVGIiAWjB/DTur6CTSHB/DTur6CTQBERAEREAREQBERAERI61dUG07BVG8sQB4mFWxlEvkhJEruO14oJkm1UP8IsvmP6XmlxOv9U+5TRB13c/oPtKUldAz/1fyzL0fZ1RJnht55F8icsxWvuIDLTFRmqP7lKlSD1G5yEAJsOc5ZT5pfiDXD8G1bZqf1damKdTyOqt4TTf24cWB1udv6SfTX4sGNt+V/4dViUjAa/uDatTBHKUyPbsnI+IlvwOPSsgqU2DKfseUEch6pPDUxzeBStPSSweNMj0RESyVRERAEREAREQBERAKjERALRg/hp3V9BJpDg/hp3V9BJoAiIgCIiAIiIAnxWrqilmYKozJJsB9Z5NL6Yp4dNtzmfdUe8x5h/nOc6Y05UxLXc2Ue6g90dfWesyjVVjIMtV5HQo6B9Rno3n7Fj0vr5a64db/wAbDL+yv6nwlQ0jpRn/ADK1S/W7WUdl8h9JFqrq/itJI1Va1LC0kd6TBVNWuGS1wdqyLvBBz3y66N/CrA0yHqo+KqD58SxqeFPJB5ZUWknqM5XWTknz3LqVlNS5QsuvNfl/0c5pacSo2xh0rYluahTap4sMh4zbYXVjSlb3cLSw6nlxFa58lK5HYZ1yhh1RQiKqqNyqAAOwDKSSzH2dA3VL+ZVk7UqH6LbyOaYT8KcSz06tbSGw9M7ScWohGU8tqjkkg7iCLHlBl/xeiaVamKVdErrYA8IisCeVtm1gewCeyJeYxrEs1LIc973PXE5bqc81g/D4YdTXwTOEX2qmHZi6bA95qJa7IwFzs3Km1rDfM6jY4riOCv7NQG45NpRtBvAEfWWrWnSgo4ds/bcFEHWRYt9Bn4c8quouCLYjhPlpqfFvZA8NrwnIqEalWzBrx+eVztUyuWik2nh4fPOx0KIidk4QiIgCIiAIiIAiIgFRiIgFowfw07q+gk0hwfw07q+gk0AREQBERAE8Wl9Kph6ZqP2KOVm5FE9jMACSbAZk/rOY6x6aOJqlh8NbimOrlbtP+UpVlTsGZarp7l+hpN4kz8Ka+x49JaSevUNSobk7hyKORQOaaatpYFhSoDhsQzGmlJD7Rcbw3RUWJLHKwnvnq1H1CwePoYipXpE1Biq6rUR2Rgo2CBdTY5k7wd841HAlRIqyL1O9XVC0saJGnTyLpqHqicDSc1H269dhUrkZUw9rBKa8wGV958AN5pHStHDoalerTpIPmqMFH33mVJPwopLkuO0mq9EYshez3Z7tG/hjgKTCoaJr1B8+IdqzdtnJX7T0qJZLIeTVbrdTS47X+s9VMXhKVV9H0yiYipUUIlQVHWmHwykcIzKXuWyUgEWvYzokwBbITMyYEixWKWmjVHNlUXJkjuACSQAMyTuA5SZznWjWM4h9hDaipy/iPTPVzD/Qq1VS2Bl+PAuUdI6pfbhxU8mltJPi69wDmdmkg5ByDtO8/wDidA0BogYeiKeRY+0552O/6DcOyajU/VzgwMRUH5jD2AflU8p/iP2HaZaZWoadyXmk8SlrtCpatoIvC0RETpnJERMBoBmIiAIiIAiIgFRiIgFowfw07q+gk0hwfw07q+gk0AREQBERAK/rtjzTw2yDnUIT+zmW+wt9ZzirVCqWY2VQSSdwAzJl+1/wxNFHG5G9rqDCwPiAPrOd6QwoqU2pkXBtcchAIYoeo2t9Z5yv71RZ2mXoep7N7tKrmZrn68E/RstWdSqukVGIxDPQwbZ06SnZrV15HqNvRDyAZkc2RPTtEaGo4WmKOHpJSpjPZUWz5WJ3k5DM55T60bpGnWQNSYEWGQ3r/CV5J653oWMY1Ej0POTySSPVZNRE+XcAXJAHXlPDW09QUheFUsdyodtj1BVuZu57W+JbGjWOd4UubCJFQrbQvsso5NoWJ67bx9bGefTWLNLD1ai71Ukdu4HxMK9EaruAaxVcjeJU9c9YdpjhqZ9kfEI+Zuh2Dl6+zP41N1d4QjEVB7Cn2AfmYfMeoHxPZnVz/r/OXTB680qdJEFGoCqhbDZtkLZG9/tPOwyslmWSddNE+cj088MkNOkVOmuq/OZcIlLr/iGfkoDtZ/0A/WQUtOY7E5Ul2V51Wy+d7/adVe0Ir2Zdy9EOOnZs1rvs1Oql4q1Qo2mIUDeSbDxM1FXWmltcHRD135qYuO0ucgOvOa/C6llyHxdZqh6IYkdm0c/C0seEwSUl2aaKo5gLfU85krXTScMKeq+xC5sEfHGvonuv4PHRw9epnWYUl/q6R9rsarv8tu2bClRCjZUADq9e2eWnpZGbZF99geQnK3XY3FjaxuM8xf2yWNG6otyCRXaKlunz/oiIkpEIiIAiIgFRiIgFowfw07q+gk0hwfw07q+gk0AREQBERAPitRDqUYAqRYg7iDySnaR1ANyaFQW6L3y6g4vf6j6y6RIJqeOZO+hZgqpYF7inN/8A8ZigckXtDj/7PbR1QxZ96qFH8xz9hlL3EqN7NhTivqXHdqzu4J6FUw2oKb61V36gNkeJufSWDAaJpURalTVese8e1jmZ64luOmiiza0py1U0uT3Zfj0E+K9EOpRhdWBBHODkRPuJOqXK6LbNCm4j8Pc/y61hyBluR9QRfwn3Q/DxfnrMepVC/cky3xKW4U974f2XvqVTa2L8J7GowWquHpZimGPO/tHwOQ+gm2AmYlpkbWJZqWKj5HyLd63ERE3IzV0tDWYHaFhbk9ohdjZU8mXBrny2PPNpETRrEbobvkc/xCIibmgiIgCIiAVGIiAWjB/DTur6CSsbZmRYP4ad1fQTRa7aW4OjwSn26tx2J8x+u76nmkU0qRMV68CaCJZpEYnErmktaq71XalUZaeeyAB7o+Y5cu/6zfamaeasHpVWLOvtKTvKnIjLmNvNPBqZo+nsVKlVk/MBpgFgDsfOfqcv7PXNFQrHCYm4O1wbWNjkycvipnCZLLErZnuujtU+eqHopIYZmvgY2yttZfnop0LWOuyYaq6MVYAWI3jMTQak6Uq1alQVKjOAoIDG9jffNxrLVDYKoym4ZQQecEqQZXfw++LV7g9Zemeu9xoi5W9znwMTcpFVM7+xLo2lj+Gp8JwvB7Q2rsttm+d85HrZpuvSxLJTqsqhVNha1yM+Sa7QmLc4ymC7kcIcixI5eS8+9dv3tu6npKDpF3dVYq68+h0WxJvSI9E8PBOv3OhYRyaaE5kqpPbYSaVJNValekr1cQ4YqCqAewosLLa/Na/6zT6B0vVw+IFF2JTb4N1JuAb7O0vNn4idNaxY1aj22ReP8OSlC2RHLG9FVOFv9nRYlX1uNckKtanRpW+arsMzcvWQMshK/X0fRWkXGN2qwF9kXsTvKBt/1mZaxWOVqN05qiehiGhSRiOV2vJFX1OkSg09O1+O8HwrbHD7OzlbZ27bO7mnv1G0vUcvRdi4ADKWNyM7FbnMjMSuV9rjrcH7/DtsX3bW2dm/1tKlTU42RvZdMy5SUmzkkjfZbIdSiU7Sup78G1XjD1KigsdrcbZkLn7PV+kj1J067PxeoxYEEoSbkEb1vzW8LS4lWqSJHI219M7lFaJHRLJG/FbXKxdYlH1iSs9YipiaVKnf2U4WxCcjFBmTbPOazSWGpUlV8Pi2dr2IBKnl9oEdn3kclcrFXu5J1RF9CWPs5HonfzXkiqnqdLiaPVDSb1sPeobsjFL8pFgQT1+1b6Ta47FClTeqdyKWtz2F7S6yVr2JJw1KEkLmSLGuuhMWtvmZUdG6AOMUYnFO5280RTZVXk/0PrebTRmh+KGowquaOzcI2eyRcsfAclt+ciZM91nYe6vX82/pNJBGy7cd3Jwtlfki/wANyTaAZUdHaJbHg4nEO2wSRTpqbAAG1/tbnNoxeEbRzpVpOzUGYLURje1/mH0Bz6uW803l1tore7zvnbnbkb7o3Fs0f3+Vsr8r8/sW+JWNa3fh8KtNyjOXW43Da2F2rctgxM8WntE8TRMTRq1dsMA2019q4Jz8N3XMyVKsV3dujdc+lzEdIj0bd1ldoluqoXSJUtLaulKDYg1qprqNsttZXGZUAbhzWlh0PiTUoUqje8yKT22zMkjlVz8Dm2yuRSQtaxHtddL25ZldiIlgrFnwzgUlJNgEBJO4ADMzm+OxLY3F+z87BE6kG4kdl2P1nSMKoNJQRcFVBB3bhlM08Gim6ogPOFAPjKdVTrPZt7JxL1JVNp8TrXVdOhUv6Ov9/wD3X/tNZp/VQ4amKgfbW+y3s7Nr7jvOWVvCdGnzUphhZgCOYi48JE/s6FWqjUsv3Jo+1J2uRXrdOWXsULR2ltvR9egx9qmAV60LD0PqJJ+H3xavcH+KXQYCnn+WmeR9kZjmOXVM0cIiZoiqTv2VA9JhlG9Hsc518OX7MyVzHRyMa22Jb/r2Oa6CP7bS/mH9Z6Ndj+1t3U9J0BMBTB2hTQEZghQDfnvafVTBoxuyITzlQT4mR/T3bJY8XG/4JfqbdskuHRLfkrNDXNaVNadalUFVVAsALNlkwN9x7PGV7Q+GfFYsNbe/CVCNyja2iP0E6PXwaOAHRGA3bSg27Lz6o4dUGyiqo5lAA8BJH0b5HNxvu1OhEyujia7Zss53XI5trbt8bqbd+TY7lhbZ6t/1vPZicXgzSZKGHY1SpsWFyuWdQm53C55pfMRhUcWdFcczKG9Zijg0QEIiKDvCqAD2gTTcHY3KipZeaXU3+otwNarVu3ktk+5SPw/P59T+X/zLNTWqMMYxpi7iuxQc7BzYfWdOpYVFN1RVO64UD6ZTAwSA7Wwl999kXvz3jcHbNrMWi3Mp2k3aukw6oiFW0lryhpMi06i1SCpDAAKTkb53y5reE8Go2jWaqa9vYRWAPIWOVhz2F7/SXavo+k52np02POyAnxIkyIALAAAbgMh4SXdXvlR8jr20ysQ75GyF0cTLYtc7nKKLAV74kORtHhRucnO/3mx03isM9P8AZqBXZI26hFrXuAl7nefSdAr6PpubvTRjzsoJ8SJ9jCps7Gwuz0dkbPhuldOznIitxJn0zLLu1Gq5rsK3ThfL0K5+H5/Z3/mH/Ck2tSvTxdGtTpvfJqbGxFmt1jOe+lQVclVV7AB6RSoKt9lVW+ZsALnnNpfihVkaRquWinNlnR8jpUSy3RUKzoTWJaCDDYm9KpS9kXBIK/KQR1fQzY4PTVPFmrRQMU2bF7EA7VwQL7siN+/PmmzxGDSp76I9t20ob1n3Soqo2VUKOYAAeAmGRSNs1XIrU6Z25G0k0TrvRqo5euV+ZVdB6aGEBwmJuhQnYaxKspJN8usnP9RPnS+kBjnTC0LsgYNVqWIAAuOXtPabS1V8KjizorDmZQw+8zRw6oNlFVRzKAB4CR7u/Ds1d3fLO3Ik3qNHbVG9/wA8r87f0r2sn71ge+3rTmdfP3Ud9fRpYXoqSCVBI3EgEjsPJFWirCzKGHMQCPvJH06uSRL+L2RCNlSjVjW3h91U1+sX7pW7jTOrn7rQ7i+k2DoCLEAg7wcx4TKIALAAAbgMh4SXZ/5MfS35Idr/AItn1v8AixUoiJKQlowfw07q+gk0hwfw07q+gk0AREQBERAEREAREQBERAEREAREQBERAEREAREQBERAEREAREQCoxEQC0YP4ad1fQSWRYP4ad1fQSaAYiZiAYiZiAYiZiAYiZiAYiZiAYiZiAYiZiAYiZiAYiZiAYiZiAYiZiAYiZiAYiZgwDiP9NmB6GK/4af9yZnDYgH7Zwfw07q+gk0hwfw07q+gk0AREQBERAEREAREQBERAEREAREQBERAEREAREQBERAEREAQYgwD8QREQD9s4P4ad1fQSaePB4xODT2091fmHMJNxxOmnmEAmiQ8cTpp5hHHE6aeYQCaJDxxOmnmEccTpp5hAJokPHE6aeYRxxOmnmEAmiQ8cTpp5hHHE6aeYQCaJDxxOmnmEccTpp5hAJokPHE6aeYRxxOmnmEAmiQ8cTpp5hHHE6aeYQCaJDxxOmnmEccTpp5hAJokPHE6aeYRxxOmnmEAmiQ8cTpp5hHHE6aeYQCaJDxxOmnmEccTpp5hAJokPHE6aeYRxxOmnmEAmgyHjidNPMIOMTpp5hAPxNExeZg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24420" name="AutoShape 4" descr="data:image/jpeg;base64,/9j/4AAQSkZJRgABAQAAAQABAAD/2wCEAAkGBhQSERQQEhITFBMVGRUVExYVFRoWFRcVFxwVFhMQFhQZISYeGBkkHBIUHy8gJCcpLCwsFR4xNTAqNSYvLCkBCQoKDgwOGg8PGjIkHyU2LC81NTU0LS4xNSwpLCosLCk0LjAwLDQ1LCwpLCwqMDQyLDIpLCwsLCwsLCwuLCksLP/AABEIAOAA4QMBIgACEQEDEQH/xAAcAAEAAgMBAQEAAAAAAAAAAAAAAwYBBQcEAgj/xABHEAACAQICBAsGAwQHCQEAAAABAgADEQQhBQYSMRMUQVFSYXFykZKxIjIzQoGhByPBJDRicxdTgqOy0fBUY5PC0tPh4vEW/8QAGgEBAAIDAQAAAAAAAAAAAAAAAAMEAQIFBv/EADERAAEDAgMFBwUAAwEAAAAAAAABAgMEERIhMRMUQVFhBSIycZHR8BWBobHhI8HxQv/aAAwDAQACEQMRAD8A7Lg8HT4NPy091flHMJNxNOgnlEYP4ad1fQSaAQ8TToJ5RHE06CeUSaIBDxNOgnlEcTToJ5RJogEPE06CeURxNOgnlEmiAQ8TToJ5RHE06CeUSaIBDxNOgnlEcTToJ5RJogEPE06CeURxNOgnlEmiAQ8TToJ5RHE06CeUSaIBDxNOgnlEcTToJ5RJogEPE06CeURxNOgnlEmiAQ8TToJ5RHE06CeUSaIBDxNOgnlEcTToJ5RJogEPE06CeURxNOgnlEmiAQ8TToJ5RBwdP+rTyiTQYB+H7TMRAP2zg/hp3V9BJpDg/hp3V9BJoAiIgCIiAIiIAiIgCIiAIiIAiIgCIiAIiIAiIgCIiAIiIAgxEA/EES2f0VaS/wBm/vqP/XEA/VuD+GndX0EmkOD+GndX0EmgCIiAIiIAiIgCIiAIiIAiIgCIiAIiIAiIgCIiAIiIAiIgCIiAVGIiAWjB/DTur6CTSHB/DTur6CTQBERAEREAREQBERAERI61dUG07BVG8sQB4mFWxlEvkhJEruO14oJkm1UP8IsvmP6XmlxOv9U+5TRB13c/oPtKUldAz/1fyzL0fZ1RJnht55F8icsxWvuIDLTFRmqP7lKlSD1G5yEAJsOc5ZT5pfiDXD8G1bZqf1damKdTyOqt4TTf24cWB1udv6SfTX4sGNt+V/4dViUjAa/uDatTBHKUyPbsnI+IlvwOPSsgqU2DKfseUEch6pPDUxzeBStPSSweNMj0RESyVRERAEREAREQBERAKjERALRg/hp3V9BJpDg/hp3V9BJoAiIgCIiAIiIAnxWrqilmYKozJJsB9Z5NL6Yp4dNtzmfdUe8x5h/nOc6Y05UxLXc2Ue6g90dfWesyjVVjIMtV5HQo6B9Rno3n7Fj0vr5a64db/wAbDL+yv6nwlQ0jpRn/ADK1S/W7WUdl8h9JFqrq/itJI1Va1LC0kd6TBVNWuGS1wdqyLvBBz3y66N/CrA0yHqo+KqD58SxqeFPJB5ZUWknqM5XWTknz3LqVlNS5QsuvNfl/0c5pacSo2xh0rYluahTap4sMh4zbYXVjSlb3cLSw6nlxFa58lK5HYZ1yhh1RQiKqqNyqAAOwDKSSzH2dA3VL+ZVk7UqH6LbyOaYT8KcSz06tbSGw9M7ScWohGU8tqjkkg7iCLHlBl/xeiaVamKVdErrYA8IisCeVtm1gewCeyJeYxrEs1LIc973PXE5bqc81g/D4YdTXwTOEX2qmHZi6bA95qJa7IwFzs3Km1rDfM6jY4riOCv7NQG45NpRtBvAEfWWrWnSgo4ds/bcFEHWRYt9Bn4c8quouCLYjhPlpqfFvZA8NrwnIqEalWzBrx+eVztUyuWik2nh4fPOx0KIidk4QiIgCIiAIiIAiIgFRiIgFowfw07q+gk0hwfw07q+gk0AREQBERAE8Wl9Kph6ZqP2KOVm5FE9jMACSbAZk/rOY6x6aOJqlh8NbimOrlbtP+UpVlTsGZarp7l+hpN4kz8Ka+x49JaSevUNSobk7hyKORQOaaatpYFhSoDhsQzGmlJD7Rcbw3RUWJLHKwnvnq1H1CwePoYipXpE1Biq6rUR2Rgo2CBdTY5k7wd841HAlRIqyL1O9XVC0saJGnTyLpqHqicDSc1H269dhUrkZUw9rBKa8wGV958AN5pHStHDoalerTpIPmqMFH33mVJPwopLkuO0mq9EYshez3Z7tG/hjgKTCoaJr1B8+IdqzdtnJX7T0qJZLIeTVbrdTS47X+s9VMXhKVV9H0yiYipUUIlQVHWmHwykcIzKXuWyUgEWvYzokwBbITMyYEixWKWmjVHNlUXJkjuACSQAMyTuA5SZznWjWM4h9hDaipy/iPTPVzD/Qq1VS2Bl+PAuUdI6pfbhxU8mltJPi69wDmdmkg5ByDtO8/wDidA0BogYeiKeRY+0552O/6DcOyajU/VzgwMRUH5jD2AflU8p/iP2HaZaZWoadyXmk8SlrtCpatoIvC0RETpnJERMBoBmIiAIiIAiIgFRiIgFowfw07q+gk0hwfw07q+gk0AREQBERAK/rtjzTw2yDnUIT+zmW+wt9ZzirVCqWY2VQSSdwAzJl+1/wxNFHG5G9rqDCwPiAPrOd6QwoqU2pkXBtcchAIYoeo2t9Z5yv71RZ2mXoep7N7tKrmZrn68E/RstWdSqukVGIxDPQwbZ06SnZrV15HqNvRDyAZkc2RPTtEaGo4WmKOHpJSpjPZUWz5WJ3k5DM55T60bpGnWQNSYEWGQ3r/CV5J653oWMY1Ej0POTySSPVZNRE+XcAXJAHXlPDW09QUheFUsdyodtj1BVuZu57W+JbGjWOd4UubCJFQrbQvsso5NoWJ67bx9bGefTWLNLD1ai71Ukdu4HxMK9EaruAaxVcjeJU9c9YdpjhqZ9kfEI+Zuh2Dl6+zP41N1d4QjEVB7Cn2AfmYfMeoHxPZnVz/r/OXTB680qdJEFGoCqhbDZtkLZG9/tPOwyslmWSddNE+cj088MkNOkVOmuq/OZcIlLr/iGfkoDtZ/0A/WQUtOY7E5Ul2V51Wy+d7/adVe0Ir2Zdy9EOOnZs1rvs1Oql4q1Qo2mIUDeSbDxM1FXWmltcHRD135qYuO0ucgOvOa/C6llyHxdZqh6IYkdm0c/C0seEwSUl2aaKo5gLfU85krXTScMKeq+xC5sEfHGvonuv4PHRw9epnWYUl/q6R9rsarv8tu2bClRCjZUADq9e2eWnpZGbZF99geQnK3XY3FjaxuM8xf2yWNG6otyCRXaKlunz/oiIkpEIiIAiIgFRiIgFowfw07q+gk0hwfw07q+gk0AREQBERAPitRDqUYAqRYg7iDySnaR1ANyaFQW6L3y6g4vf6j6y6RIJqeOZO+hZgqpYF7inN/8A8ZigckXtDj/7PbR1QxZ96qFH8xz9hlL3EqN7NhTivqXHdqzu4J6FUw2oKb61V36gNkeJufSWDAaJpURalTVese8e1jmZ64luOmiiza0py1U0uT3Zfj0E+K9EOpRhdWBBHODkRPuJOqXK6LbNCm4j8Pc/y61hyBluR9QRfwn3Q/DxfnrMepVC/cky3xKW4U974f2XvqVTa2L8J7GowWquHpZimGPO/tHwOQ+gm2AmYlpkbWJZqWKj5HyLd63ERE3IzV0tDWYHaFhbk9ohdjZU8mXBrny2PPNpETRrEbobvkc/xCIibmgiIgCIiAVGIiAWjB/DTur6CSsbZmRYP4ad1fQTRa7aW4OjwSn26tx2J8x+u76nmkU0qRMV68CaCJZpEYnErmktaq71XalUZaeeyAB7o+Y5cu/6zfamaeasHpVWLOvtKTvKnIjLmNvNPBqZo+nsVKlVk/MBpgFgDsfOfqcv7PXNFQrHCYm4O1wbWNjkycvipnCZLLErZnuujtU+eqHopIYZmvgY2yttZfnop0LWOuyYaq6MVYAWI3jMTQak6Uq1alQVKjOAoIDG9jffNxrLVDYKoym4ZQQecEqQZXfw++LV7g9Zemeu9xoi5W9znwMTcpFVM7+xLo2lj+Gp8JwvB7Q2rsttm+d85HrZpuvSxLJTqsqhVNha1yM+Sa7QmLc4ymC7kcIcixI5eS8+9dv3tu6npKDpF3dVYq68+h0WxJvSI9E8PBOv3OhYRyaaE5kqpPbYSaVJNValekr1cQ4YqCqAewosLLa/Na/6zT6B0vVw+IFF2JTb4N1JuAb7O0vNn4idNaxY1aj22ReP8OSlC2RHLG9FVOFv9nRYlX1uNckKtanRpW+arsMzcvWQMshK/X0fRWkXGN2qwF9kXsTvKBt/1mZaxWOVqN05qiehiGhSRiOV2vJFX1OkSg09O1+O8HwrbHD7OzlbZ27bO7mnv1G0vUcvRdi4ADKWNyM7FbnMjMSuV9rjrcH7/DtsX3bW2dm/1tKlTU42RvZdMy5SUmzkkjfZbIdSiU7Sup78G1XjD1KigsdrcbZkLn7PV+kj1J067PxeoxYEEoSbkEb1vzW8LS4lWqSJHI219M7lFaJHRLJG/FbXKxdYlH1iSs9YipiaVKnf2U4WxCcjFBmTbPOazSWGpUlV8Pi2dr2IBKnl9oEdn3kclcrFXu5J1RF9CWPs5HonfzXkiqnqdLiaPVDSb1sPeobsjFL8pFgQT1+1b6Ta47FClTeqdyKWtz2F7S6yVr2JJw1KEkLmSLGuuhMWtvmZUdG6AOMUYnFO5280RTZVXk/0PrebTRmh+KGowquaOzcI2eyRcsfAclt+ciZM91nYe6vX82/pNJBGy7cd3Jwtlfki/wANyTaAZUdHaJbHg4nEO2wSRTpqbAAG1/tbnNoxeEbRzpVpOzUGYLURje1/mH0Bz6uW803l1tore7zvnbnbkb7o3Fs0f3+Vsr8r8/sW+JWNa3fh8KtNyjOXW43Da2F2rctgxM8WntE8TRMTRq1dsMA2019q4Jz8N3XMyVKsV3dujdc+lzEdIj0bd1ldoluqoXSJUtLaulKDYg1qprqNsttZXGZUAbhzWlh0PiTUoUqje8yKT22zMkjlVz8Dm2yuRSQtaxHtddL25ZldiIlgrFnwzgUlJNgEBJO4ADMzm+OxLY3F+z87BE6kG4kdl2P1nSMKoNJQRcFVBB3bhlM08Gim6ogPOFAPjKdVTrPZt7JxL1JVNp8TrXVdOhUv6Ov9/wD3X/tNZp/VQ4amKgfbW+y3s7Nr7jvOWVvCdGnzUphhZgCOYi48JE/s6FWqjUsv3Jo+1J2uRXrdOWXsULR2ltvR9egx9qmAV60LD0PqJJ+H3xavcH+KXQYCnn+WmeR9kZjmOXVM0cIiZoiqTv2VA9JhlG9Hsc518OX7MyVzHRyMa22Jb/r2Oa6CP7bS/mH9Z6Ndj+1t3U9J0BMBTB2hTQEZghQDfnvafVTBoxuyITzlQT4mR/T3bJY8XG/4JfqbdskuHRLfkrNDXNaVNadalUFVVAsALNlkwN9x7PGV7Q+GfFYsNbe/CVCNyja2iP0E6PXwaOAHRGA3bSg27Lz6o4dUGyiqo5lAA8BJH0b5HNxvu1OhEyujia7Zss53XI5trbt8bqbd+TY7lhbZ6t/1vPZicXgzSZKGHY1SpsWFyuWdQm53C55pfMRhUcWdFcczKG9Zijg0QEIiKDvCqAD2gTTcHY3KipZeaXU3+otwNarVu3ktk+5SPw/P59T+X/zLNTWqMMYxpi7iuxQc7BzYfWdOpYVFN1RVO64UD6ZTAwSA7Wwl999kXvz3jcHbNrMWi3Mp2k3aukw6oiFW0lryhpMi06i1SCpDAAKTkb53y5reE8Go2jWaqa9vYRWAPIWOVhz2F7/SXavo+k52np02POyAnxIkyIALAAAbgMh4SXdXvlR8jr20ysQ75GyF0cTLYtc7nKKLAV74kORtHhRucnO/3mx03isM9P8AZqBXZI26hFrXuAl7nefSdAr6PpubvTRjzsoJ8SJ9jCps7Gwuz0dkbPhuldOznIitxJn0zLLu1Gq5rsK3ThfL0K5+H5/Z3/mH/Ck2tSvTxdGtTpvfJqbGxFmt1jOe+lQVclVV7AB6RSoKt9lVW+ZsALnnNpfihVkaRquWinNlnR8jpUSy3RUKzoTWJaCDDYm9KpS9kXBIK/KQR1fQzY4PTVPFmrRQMU2bF7EA7VwQL7siN+/PmmzxGDSp76I9t20ob1n3Soqo2VUKOYAAeAmGRSNs1XIrU6Z25G0k0TrvRqo5euV+ZVdB6aGEBwmJuhQnYaxKspJN8usnP9RPnS+kBjnTC0LsgYNVqWIAAuOXtPabS1V8KjizorDmZQw+8zRw6oNlFVRzKAB4CR7u/Ds1d3fLO3Ik3qNHbVG9/wA8r87f0r2sn71ge+3rTmdfP3Ud9fRpYXoqSCVBI3EgEjsPJFWirCzKGHMQCPvJH06uSRL+L2RCNlSjVjW3h91U1+sX7pW7jTOrn7rQ7i+k2DoCLEAg7wcx4TKIALAAAbgMh4SXZ/5MfS35Idr/AItn1v8AixUoiJKQlowfw07q+gk0hwfw07q+gk0AREQBERAEREAREQBERAEREAREQBERAEREAREQBERAEREAREQCoxEQC0YP4ad1fQSWRYP4ad1fQSaAYiZiAYiZiAYiZiAYiZiAYiZiAYiZiAYiZiAYiZiAYiZiAYiZiAYiZiAYiZiAYiZgwDiP9NmB6GK/4af9yZnDYgH7Zwfw07q+gk0hwfw07q+gk0AREQBERAEREAREQBERAEREAREQBERAEREAREQBERAEREAQYgwD8QREQD9s4P4ad1fQSaePB4xODT2091fmHMJNxxOmnmEAmiQ8cTpp5hHHE6aeYQCaJDxxOmnmEccTpp5hAJokPHE6aeYRxxOmnmEAmiQ8cTpp5hHHE6aeYQCaJDxxOmnmEccTpp5hAJokPHE6aeYRxxOmnmEAmiQ8cTpp5hHHE6aeYQCaJDxxOmnmEccTpp5hAJokPHE6aeYRxxOmnmEAmiQ8cTpp5hHHE6aeYQCaJDxxOmnmEccTpp5hAJokPHE6aeYRxxOmnmEAmgyHjidNPMIOMTpp5hAPxNExeZg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24422" name="Picture 6" descr="http://mobilemarketingmagazine.com/mmm/wp-content/uploads/drupal/images/Alibab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9861" y="4293096"/>
            <a:ext cx="2528643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744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24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2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82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82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5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61119-0B19-493E-B84C-3F09191E9D74}" type="slidenum">
              <a:rPr lang="fr-FR"/>
              <a:pPr/>
              <a:t>34</a:t>
            </a:fld>
            <a:endParaRPr lang="fr-FR" dirty="0"/>
          </a:p>
        </p:txBody>
      </p:sp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business </a:t>
            </a:r>
            <a:r>
              <a:rPr lang="fr-FR" dirty="0" err="1" smtClean="0"/>
              <a:t>models</a:t>
            </a:r>
            <a:r>
              <a:rPr lang="fr-FR" dirty="0" smtClean="0"/>
              <a:t> du e-commerce</a:t>
            </a:r>
            <a:endParaRPr lang="fr-FR" dirty="0"/>
          </a:p>
        </p:txBody>
      </p:sp>
      <p:sp>
        <p:nvSpPr>
          <p:cNvPr id="582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700808"/>
            <a:ext cx="7560840" cy="4114800"/>
          </a:xfrm>
        </p:spPr>
        <p:txBody>
          <a:bodyPr/>
          <a:lstStyle/>
          <a:p>
            <a:r>
              <a:rPr lang="fr-FR" dirty="0" smtClean="0"/>
              <a:t>Pure </a:t>
            </a:r>
            <a:r>
              <a:rPr lang="fr-FR" dirty="0" err="1" smtClean="0"/>
              <a:t>players</a:t>
            </a:r>
            <a:r>
              <a:rPr lang="fr-FR" dirty="0" smtClean="0"/>
              <a:t> : </a:t>
            </a:r>
          </a:p>
          <a:p>
            <a:pPr lvl="1"/>
            <a:r>
              <a:rPr lang="fr-FR" dirty="0" err="1"/>
              <a:t>Dropshipping</a:t>
            </a:r>
            <a:r>
              <a:rPr lang="fr-FR" dirty="0"/>
              <a:t>, affiliation, </a:t>
            </a:r>
            <a:r>
              <a:rPr lang="fr-FR" dirty="0" err="1" smtClean="0"/>
              <a:t>marketplaces</a:t>
            </a:r>
            <a:r>
              <a:rPr lang="fr-FR" dirty="0" smtClean="0"/>
              <a:t>…</a:t>
            </a:r>
            <a:endParaRPr lang="fr-FR" dirty="0"/>
          </a:p>
          <a:p>
            <a:pPr lvl="1"/>
            <a:r>
              <a:rPr lang="fr-FR" dirty="0" smtClean="0"/>
              <a:t>Croissance en vue de se faire racheter par un acteur traditionnel</a:t>
            </a:r>
          </a:p>
          <a:p>
            <a:r>
              <a:rPr lang="fr-FR" dirty="0" smtClean="0"/>
              <a:t>Click &amp; </a:t>
            </a:r>
            <a:r>
              <a:rPr lang="fr-FR" dirty="0" err="1" smtClean="0"/>
              <a:t>mortars</a:t>
            </a:r>
            <a:r>
              <a:rPr lang="fr-FR" dirty="0" smtClean="0"/>
              <a:t> : limiter la perte de parts de marché</a:t>
            </a:r>
          </a:p>
        </p:txBody>
      </p:sp>
      <p:sp>
        <p:nvSpPr>
          <p:cNvPr id="1866754" name="AutoShape 2" descr="data:image/jpeg;base64,/9j/4AAQSkZJRgABAQAAAQABAAD/2wCEAAkGBxQQERUUExQVFhQXGSAVGBUYFRQUGBoWHR4bFh0XFRQYHSogGRwlGx4UITEhJSkrLi4uFx8zODMsNygtLiwBCgoKDg0OGxAQGywkICYsLCwsLCwsLCwsNCwsLDQsLCwsLCw0LCwsLCwsLCwsLCwsLCwsLCwsLCwsLCwsLCwsLP/AABEIAF4AnQMBEQACEQEDEQH/xAAcAAABBAMBAAAAAAAAAAAAAAAGAwQFBwACCAH/xABEEAABAgMDBwkEBgkFAAAAAAABAgMABBEFBhIHITEzUXJzEyIyNGFxsbLBQYGhtAgjNZGz0RQVJEJSU2J04TaSoqOk/8QAGwEAAQUBAQAAAAAAAAAAAAAABQABAgMEBgf/xAAyEQABAwIDBgQGAgMBAAAAAAABAAIDBBEFEnEhMTIzNMFBUWGxExQjJHKBNVIiQpEl/9oADAMBAAIRAxEAPwC8ISSyEkshJIPv1lAZslbSHW3FlxJUCjDmAIGep7Y1U9KZhcGyiXWQ/J5b5FawFtvNg/vEBQHuTni5+HPaL3BTZ0RXwv8AMWa0y6pKnUP1wKbKaUpWueKIKZ0pIvaykTZDTGXKSJopl5I20SfgDGg4a8eIUc6Mp697DdnmfQS6yE4hhpU58NM+gg5qGMjYXGTIdhUr7FFXJykMWq+plppxBSjGSrDSlQKZj2xbUUhhAJN0wddNL25WZWQmCxgW8tOZeApASf4anSe6HhonyNzbki6yXuXlQlbTe5AJUy6RVCVkHHTOcJGaoGenYYaejfELnakHXSF6cq8vZ80uWcZdUpFKqThocSQrNU9sShonStzAhIuslbn5UJe05kS7bTqFFJVVWGlE5/YYaejdE3MSkHXR5GNSWQkknM9BW6fCHG9JcoXi6nK8WZ86IN0vE7QeyrcrQuLqZnhyPyrUczj/AE517lbsP5wRY5qpfeV5hHMP5EGvdFG8yXTsiWx+nMcX0EdDR8cv5IVPws0UlBBZlkJJZCSVE/SN6xKcNfmEGcM4Tqq3qv527gRZrE6Fk8q4tpSCKUw6Ck+2uesa2TkzOj8lG2y6mLxTJcsKzq/uuvIHcKU8Yphbaodb0TncoZq7mKy1TwXnRMcgW6ZqFKVBQVtqdEXma0uT0TW2IsunNE3ctJs1olxKh2YgkED/AG/GMk7QKlpUhuWZCXsE3Mr/AIZZSvuIMPiIuGj1SYhS59nC0rSZaeJo84SsjScylmnfT4xokf8AChuPJRG0r1CP0G1QEE0ZmQAfbhC6Z/dCJ+LBc+SW4qTyxqrbEwdoR+GiIUHJTu3qwckuTt+UfZnlOtqbWzUJGLFz0gjTmjBV1fxAWW8VJrbbVcMDlNZCSScz0Fbp8Icb0lyheLqcrxZnzog3S8TtB7KtytC4upmeHI/KtRzOP9Ode5W7D+cEWOaqX3leYRy7+RBr3RVvMl07IlsjpzHF9BHRUfHL+SEz8LNFJQQWZZCSWQklRP0jesSnDX5hBnDOE6qt6CJ+3m1WPLSial1Dzji9gSdHfWvwjSyFwnc/wTX2J1bSCLCkKjS++R3ZohF1Dv0kdyi2rxYbLXIhGdcxy5XXQAlKQkDbURcYbyh/omvsRpd6x3GLtz7jiFI5VSSgKBBKE4RiAPsJKvujHLIHVLQPBSA2JlkV185/ar9Isr/9NUzVD5JPtiT3lfhridX050SbvRFbeTa0XLQdeSxVtT5WDjT0cVa0rsjMysjEOTxsnLTdQWWFNLXfB2N/hojTQbYUzt6tPJTlCE6pqS5Ao5JkDlMda4AE9GmasDqqlMd33U2uurQjApLISSTmegrdPhDjekuULxdTleLM+dEG6XidoPZVuVoXF1Mzw5H5VqOZx/pzr3K3YfzgixzVS+8rzCOYfyINe6KN5sunZEtj9OY4voI6Gj45fyQqfhZopKCCzLISSyEkqJ+kb1iU4a/MIM4ZwnVVvUNcXJWq05ZEx+kBtClKSU4MSqJNMxr7YnUV3w3ltkg26nMt9kNyUjIS7VcDZUkV0nMKk9pMU0Dy+RzinduQCzd9tVjrnaqDqJnkaVGEoKEHRtqTnjaZSJgzwt3ULbEXXeth1+7c+24pS+RUkIKiSQhWE4an2Ag074ySxhtS0jxUgdiZZFdfOf2q/SLa/wD01TNUPkk+2JPeV+GuLKvpzok3erWtHLK0zNLlzKuEpc5LFyiQCa4a0pAxtC4x57qebaqvyxqra8wdobP/AFoglQbIVB29WlkqyeiSU1O8sV8qyOZgpTGArTX2QOq6syXZZTa2ytCMCkshJJOZ6Ct0+EON6S5QvF1OV4sz50QbpeJ2g9lW5WhcXUzPDkflWo5nH+nOvcrdh/OCLHNVL7yvMI5d/Ig17oq3mS6dkS2R05ji+gjoqPjl/JCZ+FmikoILMshJLISSon6RvWJThr8wgzhnCdVW9G2Qz7Ib4jnmMYa7nFSbuQ59I3Uym+vwEacM4imegmS/0y//AHw8jcan9SNO6j4Ja6H2Dam83EajqG/tONycZC28c3Mp2yyh95AhsRNg0+qTEMZPJ5Enaks48cCG3CFk5sNUqRU9xMXztL4LDyURvWk0sTVrEt85Lszzae0FeYj3QgMlPZ3klvKk8saaWvMDYEfhpiNBthTu3qzsmuUtuZXKyAYWlQbwcoVJKfq0VJppz0+MDamkcy7zuUw5WpGFSWQkknM9BW6fCHG9JcoXi6nK8WZ86IN0vE7QeyrcrQuLqZnhyPyjUczj/TnXuVuw/nBFjmql95XmEcw/kQa90VbzZdOyJbI6cxxfQR0NHxy/khM/CzRSUEFmWQklkJJV9lNyertdxlaHkt8mlSSCkqrUg1zd0baWrEIIsolt1PZP7tqsySTLKWFlKlKxAEDnGtKGKJ5fivLk4FgovKdchdroZSh1LfJqUo4klVagDNSLKWoEJJsmcLqCYyUuJspyR/SEYlzAfx4TQAJSnDSunm/GLjWgyiSybLsst7FyWuS9nzcoX0FUwUkLwkBOHaK54aSsD5A+25OG7E5yb5NXLKmVvKeS4FIwUCSDWoNc/dEaqrEwAsk1tlB35yNqfmHH5NxKQ4camlZqKOnAoewmpz7Yup6/I3K5MWp9k5yTfoT6ZmaWFuIztoT0UkimJROkjPT2RCprTIMrdyQbZa34yTOWjPOzKZhCAvDzSkkjCkJ017IVPWiJmWyRbdbXFyTuWdPNzKphCwgKGEJIJxJKdNe2FUVwlZlskG2VrQPU1kJJJzPQVunwhxvSXKF4upyvFmfOiDdLxO0Hsq3K0Li6mZ4cj8q1HM4/0517lbsP5wRY5qpfeV5hHLv5EGvdFW8yXTsiWyOnMcX0EdFR8cv5ITPws0UPbtouoeKUrIFBmgNidbNFOWscQEQoqeN8d3BKSVpuGWdUVErToOysWU9bKaR7i43HioTU7BUNaBsUa1a72IfWHSNm2B0WI1Je0F53hbH0kIaTlG5PLctJ1DykpWQBTN7o14lWzxzFrXEBZ6OnjfHdwSls2g4gNYVkYkVPaYtxCrmjYwtcRcKukgje52YeKUctJZkwsKOMKwkxOStk+QDw45rjambTs+ayEbEmzaDhlFrxnEF0B7M0QirJjROkLje6k+CMVIZbZZbWFaayXC4oqCU1zw+G10rg8yOJsE1bTsblDBa6jHbXfWokLUOwaAIHSYlUvcS1xAWxlJCxoDgFIWTa7igtKiScJUlXtBAjdQ4jK5rmPNz4FZaqkY0hzRsuo79cPfzFfCBxxKpvxlbBRw/1CdWXajqnUhSyQa5vcY00ddUPlAc42VFTTRNjJACaqtd6usV8IzvxGpDiA8q5tJDYf4hSDVoumVWvGcQWAD2ZoIx1kxoy8uN7rG+CMVAaBsso8Wy9/MPwgaMSqf7lbTRw/wBQpyx7UU824lfSSkmu0R0WE1zpxldvCE1tMIiC3cVzVeLqcrxZnzojs6XidoPZDXK0Li6mZ4cj8o1HM4/0517lbqDnBFjmql95XmEcu/kQa90UbzZdOyJbI6cxxfQR0VHxy/khU/CzRDl5OsK7hHN4x1JRfD+SkJZyjLo2lPjFMEloHtU5WXmY5NWhzk948RGaHmt1HutEnAdCn94usL93hG3FuoKy0HJCWt/os7kX4rwR6Kqh4n6pq09+zrR/WlQHwjIyT7NzPUK9zPuGu9CnMv1JfE/KNUP8e7UqmTq26JGzB9W/T+CK8P5cminV8bNVlhuJDhBpzklIroqYhhzmiRzXeIsFKtaSwEeBupGybDcQ4CsJw0INDtFIJ0WGSRzZ3bljqK1j48rd6aXklENLSEJABFT98Y8ZgZFI0NHgr8Okc9pzFSdhSSCwHMIx0PO+8QSw+mZ8v8S21Y6uV/xS2+xD9nthTyEqFQVUI7M8AqVjX1OV265RSocWwkjyRDbsohqWUEAAFQObbUR0GIxMjpSGeaE0j3PnBcoazEAtv1AzIqO+AlE1roZL+QRKqcRIy3mlbuHnucMxqwK/zB0VOJ8sarn68XU5XizPnRHpFLxO0HsgDlaFxdTM8OR+Vajmcf6c69yt2H84Isc1UvvK8wjl38iDXuireZLp2RLZHTmOL6COio+OX8kJn4WaIcvL1hXcI53FReqsi1DyUxmeapY7f8wOeSxzgtTBma0rd1OF0DYU+kW5cs7R6hRDrxE+hTm8XWF+7wjRi3UFU4fyQlrf6LO5F+K8EeiqoeJ+qiQqgI2wHzEDKiNhe6lZfqS+J+UF4f492pQ6Tq26JW6zYUpxJ0FNIswVgfnafFNiTsuUhRtoSSmF4Ve47RA+rpX00lv+LXBO2ZiILt2oV/VrNVAc07RsMHsIrzKPhv3oXXUojOdu5M73a1G76xix7mt0WjC+BylLB6qO5XiYKYf0aw1fUFCAUQqozEHMY5IuLZCW+aP5Q5lipguqXJKKiScYznvEGjI99CS/zQ3I1tUA3yUQhagCBWh0/wCYCsc8NOXd4ok4NJF/0p27bacDpBqrDQjYPWOiwJjNrr7UJxNzrgW2LnS8XU5XizPnRHfUvE7QeyDOVoXF1Mzw5H5RqOZx/pzr3K3UHOCLHNVL7yvMI5h/Ig17oq3mS6dkS2P05ji+gjoaPjl/JCZ+FmiHLy69XcI57FOrRah5Cb2m39cobSPiBGOpj+rbzVtO/wCldezwpMHeHiIsnFqoatTQm9P+ilbxdYX7vCJ4t1BUaDkhLW/0WdyNGKcEeiqoeJ+qj51vCU9qQqB1THkIPmFrgfmBHkU/Y6kviflG+H+PdqVkk6tuiywHi3yqhpCKw+EyGMPcPBPXtzFoKcy84ZzE2tKRzSoEVqCIvjqTXlzHjwVMkPytntPio+wzhmUd5HwIjBh12VbRqtdZ/lTkp9e7Wo3fWNmPcxuiz4XwOUpYPVR3K8TBTD+jWGq55QzZiQX0A6Mf5xzlGAaoA+aMVJIgJHkiS8jYTLkJAHOGjvjocUY1tMQ0ITROJmF1BWUKtP7ggHQtBilv5IlVm0jNUpdw89zhmNOBH7gj0VeJj6Y1XP14upyvFmfOiPSKXidoPZc+5WhcXUzPDkflWo5nH+nOvcrdQc4Isc1UvvK8wjl38iDXuireZLp2RLZHTmOL6COio+OX8kJn4WaIcvN1hXcI5/FR92itDyFtarX7SgbcBhVMf3LB6BRgdaB37SFo9ZO+PERRUj7waj3VsB+3/RW94+sL93hEsWB+YKVByQlrf6LO5F+KD/CPRU0PE/VeWw19Uwr+nD6xHEIvoRv9FKkf9V7fVZL9SXxPyh4R/wCe7UppOrbotruNY+VTtRSHwlmYPHoliDspafVMJSZUwskDnUKSDGCKV9LIfNapI2zsCc3eZK5hJ9g5xP3+sasLidJUh/gqa54ZCWp3e7Wo3fWNOPD6rdFThnA7VSlg9VHcrxMFMP6NYarnlCAWUqqDQg1BEckXOZIXN80esHMsVJiYUuVcxKKuenSa7IKfGfLSOLvNYfhtjqGhvktbJ1UxuRXh4+lLop1fMZqtrudNfDVF+Bj7g6KGJcoarn+8XU5XizPnRHo9LxO0HsufKtC4upmeHI/KNRzWP9Ode5W6g5wRY5qpfeV5hHMP5EGvdFW8yXTsiWyOnMcX0EdDR8cv5ITPws0Tp6RbWaqQCdpjQ+lie7M5tyqmzPaLAr1cmgqCikEjQe6HNNEXBxG0JCV4FgVquQbJxFCSdNae2ImkhLsxbtTiaQCwOxY7INrNVIBJ9sO+khebubdJs0jRYFeuyTaqYkA0zDsEO+mifbM3cmbK9u4r1yUQpISUggaBsh3U8bm5SNiYSPBuDtXgkmwkpwDCc5HsrDCliDcgbsTmV5dmvtXrEohs1SkAnZDx08Ue1gsk+V7+I3SU1ZjTpqpAJ26IqloYJTdzdqlHUSMFmlLSsohoUQkARbDTxxCzBZQfI55u43Xj8mhw1UkE6M8NLTRSm723TslezhNlu0ylKcKQANkTbE1rcrRsUS4uNykP1Y1/LT90UfI0/wDUKz5iX+xWwkGwkpwDCc5FPbExSQhuXLsTfGfe99q9bkW0ggIABzHtEJtLC0EBu9MZnu3lJqkm0JUUpAOEio7oeKmijdmY2xSfK94s4rl63pYqk5XONZMn/m3B2CTK4/r2WchWbcVr6mY7WpE/+VqAONNzwkevcrZROyygoscb+ql95XmEc+6m+jCL7j3RAS/UkPmER2SKLf4noIOUrMr5D5uQ6Z12t0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66756" name="Picture 4" descr="http://www.numerama.com/media/attach/priceminister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7" y="4489646"/>
            <a:ext cx="1668502" cy="999407"/>
          </a:xfrm>
          <a:prstGeom prst="rect">
            <a:avLst/>
          </a:prstGeom>
          <a:noFill/>
        </p:spPr>
      </p:pic>
      <p:sp>
        <p:nvSpPr>
          <p:cNvPr id="1866758" name="AutoShape 6" descr="data:image/jpeg;base64,/9j/4AAQSkZJRgABAQAAAQABAAD/2wCEAAkGBxIREhMUExQUFhQVFxQaFxgUFBQXFxYUGB4XFhkYFRQYHiggGBwmHBgVITEhJSkrLi4uGCAzODMsNygtLisBCgoKDg0OGxAQGywkICQ0LCwsLCwsLCwtLDcvLCwwLywsLDA0LCwsLCwsNDQsLCwsLCwsLCwsLCwsLCwsLCwsLP/AABEIAG0BzwMBEQACEQEDEQH/xAAbAAEAAgMBAQAAAAAAAAAAAAAABgcCBAUDAf/EAEUQAAECAwIJBwkIAQQDAQAAAAEAAgMEEQYSBRMhMUFRcYGhByJSYYKRkhYyQlNyscHC0RQjYqKjstLi4TNDg/Bjc5Mk/8QAGgEBAAMBAQEAAAAAAAAAAAAAAAQFBgMBAv/EADURAAIBAQQGCQQDAQADAAAAAAABAgMEBRESITFBUWGRExVxgaGx0eHwMlLB8RQiQiMzNGL/2gAMAwEAAhEDEQA/ALxQBAcW2MxclIut1GjtEA8KqLbZZaMuOjmT7tp57THhp5e5V6oDWhAbuBJfGTEFmt7a7BzjwBXWhHNUiuJHtVTo6M5cGW6tIYsIAgCAIAgCAIAgCAIAgCAIAgCAICNW/mLssG+se0bhV/vAUG8JYUsN79y1uenmr5tyfoV0qQ04QHZshL35uFqbVx7INPzXVKscc1aPDSQbyqZLNLjo5+xaKvzInHtbMYuUjHS4XR2iGngSo1slloy5cybd1PPaYrdp5aSrVnzXhAbeCJfGx4TNDntr7NangCutGOapGPE42mp0dGUtyZb60hiQgCAIAgCAIAgCAIAgCAIAgCAIAgCAIAgCAIAgCAIAgCAICH8o0xRkGHrc53hFPm4KsvKX9Yx7/nMu7lp/3nPcsOf6IKqk0IQEksFL3pm9oYxx3mjRwLlOu+ONXHcirvepls+Xe16ljK7MuEAQBAEAQBAEAQBAEAQBAEAQBAEBA+UWYrEhQ+i1zj2jQftPeqi8pYyjE0Vy08ISnveHL9kRVaXQQEv5OpesSNE6LWtHaNT+0d6srth/aUu4pL6qYQjDe8eX7J2rczxEeUWYpDhQ+k8u3NFPe4dyrbynhGMd/wCC6uWnjOU9yw5/ogaqDRBASKwkvfmg71bHO3mjR+49ym2CONbHcisvapls+G9pfkshXhlggCAIAgCAIAgCAIAgCAIAgCAIAgCAIAgCAIAgCAIAgCAICuLezF6au6GMaN5q48C1Ul4Sxq4bkai6KeWz5t7foRxQS0CAnXJ1L0ZGidJzW+EV+fgra7Yf1lLu5fsz19VMZwhuWPP9EwVmUgQBAEAQBAEAQBAEAQBAEAQBAEAQFW2tmMZNxToaQ0dkAHjeWftks1aXI193U8lmjx08/Y46jE0ICxrAy92Wvese47hRnynvV3d8cKWO9+xl73qZrRl3JepJFOKsrq38xemQ3QxgHadVx4XVS3hLGrhuRp7np5aDlvfl8ZGlALUICccnMvzY0TW5rR2ReP7h3K2u2OiUu75zM/fVT+0Idr5/omSsyjCAIAgCAIAgCAIAgCAIAgCAIAgCAIAgCAIAgCAIAgCAIAgKiw1MYyYjP1vdTYDQcAFm68s1ST4m1stPo6MI8EaS5HcIC0bIS9yUha3AuPaJI4UV/Y45aMefMyN5VM9plw0cjsqUQQgCAIAgCAIAgCAxc8DOQNpXjaR6k3qPP7XD6bPE1eZ47z76Kf2vkfWzLDme07HBM0d546c1rT5HqCvo+AgCAIDGI8NBJzAEnYF43gsT1Jt4IpqNFL3Occ7iXHaTU+9ZhyzNt7TcxioRUVs0GC8PoFAW7gSWxUvBZpDG19qlTxqtJQhkpxjwMXaqnSVpS3tm6upHKkw9MYyZjO1vcBsbzRwAWcryzVZPj7G0slPo6EI8PPSaC4kgICz7GS9yUh63XnHtE0/LdV9Yo5aK46TJ3nUz2mXDR87ztqWV4QBAEAQBAEAQBAfHOAzmiHqTZ4unIYzvYNrm/VfOeO8+1Sm9UXyPgnoXrGeNv1XnSR3odDU+18merIrXZiDsIK+k09R8OLWtGa9PAgCAIAgCAIDB8VozkDaQF42lrPVFvUjyM7CH+4zxt+q8zx3o++hqfa+R9bOQzmew9pv1TPHeHSmv8vkezXA5sq+jm1gfUAQBAauE5nFQYr+gxxG0A04rnVnkg5bkdaFPpKsYb2kU+FmjbhAfWMLiAM5IA2nIF6k3oR42ksWXLLwgxrWjM0ADYBRaeKypJGGnJyk5PaZRYgaC5xAABJJzADKSUbSWLPIxcmktbKvtBh18xFLmuc2G3IwAkZNZppP0CoLRaZVZ4p4LYa2x2KFCng0m3r9O45n2mJ03+J31XDPLe+ZL6OG5ch9pidN/id9Uzy3vmOjhuXIlli8EviER4rn3GnmAudz3DSR0RxOzLY2KjKT6STeGziU96WqFNdFBLF69Gr3ZOVbGeMXuABJIAGUk5ABrJXjeGlnqTbwREMMW2DSWy7Q78b63ey3OdppvVbWvBLRTWPEu7Nc7azVnhwWvvZF5vDkzF86M/Y03R3NooE7RVnrk/LyLenYqFP6YLv0+ZznZc+XblXB6dZJWjUfKJgMRRMEMT2gTL4eVj3N9lxb7l9RnKP0to+J04T+pJ9qJBgm2MeGQIv3rNOYPA6nZjv7wplK31Iv++leJW2i6aVRY0/6vw+dnIn8nNMisa9hq1wqD9dR0UVxCcZxUo6jOVacqc3CSwaPZfZzOVamYxcpGOtt0dvmfFR7XLLRk+7noJl3089pguOPLSVUs8bAIDZwbL42NCZ0ntB2EivCq6Uo55qO9nKvU6OlKe5MuFaUxBr4QmMXCiP6DHO7gSvipLJBy3HSjDpKkYb2kU6sybgID6Gk5BnOQbU16hilpZckpAENjGDMxrWjYAAtPCOWKithhqk3Obk9rxM4jw0EkgAAkk5gBnJXraSxZ8pNvBFY2iw8+Yiktc5sNuRgBIqOkes8MiobRaZVZ4p4LYa2xWKNCnhJJyev07jlfaYnTf4nfVR88t75kvo4blyH2mJ03+J31TPLe+Y6OG5ciVWMwTEiuEaI5+LaeaC53PcNJy+aOJ2FWFioym88m8NnEqLztUKa6KCWZ69Gr3fkTtW5nQgIvh22DIJLIIER4yE15jTu847O9QK9vjB5YaX4FvZLqnVWapoXi/T5oIlOWimoueK4DUzmD8uU7yq2dqrT1y5aC5pWCz09UU+3ScuI8uyuJJ6zX3rg3jrJaSjq0GNF5ge4n2iDEmXJxLZY0SmhjRxJ+VWd2w0yl2Io77qaIQ7WThWxnwgCAIDymplkJpe9wa0ZyV8ymorGT0H3TpyqSUYrFshOFbbvJIgNDR03irj1huYb67lVVbxk9FNYcWX1nueKWNZ4vctXP9EcmcLR4nnxYh6rxA8IoFClWqS1yZaU7NRp/TBcvyaZC5YHc+UQCiYDEtay0vi5SANbb3jq/4rQ2SOWjFd/PSY+8J57TN8cOWg6qkEMIAgI9bqYuSrhpe5jeN48GlQrfLCjhvwRZXTTzWhPcm/x+StlRmqCA6lmJfGTUEaA68ewC73gKRZY5q0V80aSJb6mSzzfDDnoLWWhMcQS3GHb5MvDPNafvCNLh6OwaevYqi3WnM+jjq2+horqsWVdNPW9Xr37OBEFWl0EB2bM4EM1Ey1EJtL51/hB1ngNylWWzutLTqWv0INutis8NH1PV6lnwoYaA1oAAAAAzADIAFfJJLBGSlJyeL1mS9PCvraYdMV5gsP3bDR1PTeNGwHjuVNbbS5y6OOpa+JpbrsSpxVWf1PVwXq/Iiyry3CAIAgCAIAgJnydzprFgk5KB7eo5Gu97VaXbU0uHeUV9UVhGoux/j8k3VqUBE+UOYpBhs6b67mj6uaq68ZYQUd7Lm5aeNWU9y8yAqnNGEB37Dy9+baeg17uFz5uCmWGGasnuxf4K29amWzNb2l+fwWWr0ypwbbzFyUeNLy1o3mp4AqHbp5aL46CxuqnmtKe7F/O8rNURqwgOlZyXxk1Bb+MOOxnP+C72aOarFcfLSRbbUyWeb4Yc9BbC0RjSDW4w7eJl4ZyD/UI0nobtPdrVTbrTj/zj3+hoLqsWC6afd6+hDlWF4EB17N4FdNRKGohtoXu+UdZ4Z1Js1ndaWGxayFbrYrPDH/T1L8loQYTWNDWgBrQAAMwAzAK/SSWCMlKTk3J62Zr0+SJ24w4YYECGaPeKvIztZqGon3bVXW60OK6OOt6y5uqxqo+lmtC1dvsQFU5owgCAIAgLHsHAuyod03vd3cz5Vd3fHCjjvb9DL3vPNaMNyS/P5JGpxVhAEAQFY2qw2ZmKQ0/dMJDRoccxedujq2lUNrtDqywWpavU1l32NWeni/qevhw9eJw1ELAIAgCAyhwy4hozuIA2nIF6li8EeSkopyewuaEwNAaMwAA2DItOlgsDCybk22ZL08CAICEco0xlgw/aceDR8yqrylpjHvL+5aeic+xfPAhiqy9CAlXJ5L1jRH9BlN7z9GnvVhd0cajluXn+invmphSjDe/L9kgtdhz7NDuMP3rxk/C3MXfAdexTbZaeijgtb8OJW3dY+nnml9K8eHqVqVRGqCA28F4PfMRGw2ZznOhrdLiulKlKrLLE42ivGhBzl++BauDZBkCG2GwZBp0k6SesrQ0qcacVGJj69eVabnLWzaXQ4nLtLhH7PLvePOPNZ7TsgO7Kdyj2qr0dNyWvYS7DQ6asovVrfYvmBVKzxsQgNrBki6PFZDbncc+gAZSTsC6UqbqTUVtONetGjTc5bCyZCzUtCaBi2vOl0QBxJ15cg3K8p2SlBase3SZateFoqPHM1wWg2zgqXP8Aswv/AJs+i6dDT+1ckcVaay/2+bIfbfAkKC1kWE0MvOuuaM1aEggaMxVbbrPCCUorDYXd1WypVbp1HjgsUyIqtLoICR2CP/6v+N/vapt3/wDm7n+Crvf/ANfvX5LHV4Zcr3lBmL0wxmhjB3uJJ4BqpbxljUS3LzNNc9PCi5b35EXUAtggJtycy+SNE62tG6rj72q1u2P1S7ihvqpphDtZNFaFCQrlGmP9GH7Tjuo0e9yq7yl9Me1l9clP659i+eBClVF8EBKOT6XvR3v6DOLiAOAcrC7o41G9y8yovmphRUd78iSWsw59mh3Wn714N38I0vPw69hU612joo4LW/mJV3dY+nnjL6Vr48PUrQn/AKVQmrPiA2sGyD5iI2GwZTp0NGlx6gulKnKpJRicq9aNGDnLUvHgWrgvB7JeG2GzMM50udpcesrQ0qUaUVGJjrRXlXqOcv1wNtdDiYRoga0ucaBoJJ1AZSvG0liz6jFyaitbKgwhNmNFfEdne4nYNA3Cg3LNVJucnJ7TbUaSpU1BbDXXwdAgJVgGx5jMESM4sa7K1rQLxGgknINlCrCz2Bzjmm8PMp7XeqpScKaxa1t6jvNsXK6oh2vPwUz+BR48yvd72jhyMXWKlT6wbHj4heO76PHmFfFo4ciOeU8aXLoMIQ8XDc5rbzSXFrSQC4ggEnPmUH+ZUpf0jhgtCLTq6lXwqzxxkk3g+HYffLaa1QvA7+S96wrcOXuOp7Px5r0HltNaoXgd/JOsK3Dl7jqez8ea9CcYEmnRYEKI+l57QTQUGXUFbUJudNSetmftVONOtKEdSZoWywhiZZwBo6JzBsPnHwg7yFxttXJS0a3oJF2UOlrpvVHT6eJWSoTWBAesrLuiPaxgq5xoAvqMXKSitbPipUjTi5yeCRN5GwsMAGLEc52kMo1uzKCTtyK1p3dFfW+RQVb5m3/zikuOl+huGxkpqf4yuv8AAo8eZw63tPDkaOFbOwJSGZhl+/CLXNDnAtLrwpeFKkVI0rlWstOjHpI61qJFnt9a0zVGWGEsU8Neo5XlvNaoPgf/ADUbrCtw5P1JnU9n3y5r0HlvNaoPgd/NOsK3Dk/UdT2ffLmvQ+ttrNE0DYPgf/Neq8Kz3cn6h3RZ1tlzXoWIrozBWVtZi/Nv1MDWjcLx4uKobdLNWfDQay66eSzLjizhKIWAQEksvaCFKQ4gcx7nudXm3aUAoASTXPXRpU6y2qFGLTTxZV2+w1LTOLi0kt+Jw5+cfGiOiPNXOO4DQB1BRKlSU5OUtbLCjSjSgoR1I118HQzgwnPcGtBLnEAAZySvUm3gj5lJRTlLQkWhZvArZWHTIYjqF7uvojqH1Kv7NZ1RjxesyVutjtE8f8rUvz2s66kkIICC8ok5V8KEPRBedp5o4B3eqm8p4yjDvNDctLCMqm/QQ9VhdhAdqy+Focq973tc4loa27TIK1NakamqVZa8aMnKSxINvss7RBQi0trxJJ5dwfVRfyfyU7rKH2vw9Sq6lq/cvH0Hl3B9VF/J/JOsofa/D1HUtX7l4+hxbUWjZNMYxjHtuuvG9d1EClCdZUW1WuNaKSTRPsF3ys03KTTxWGgjagloEBKeTyFWYe7owyN7nN+hVhd0f+jfAqL5lhRit78kywVcmaKmtFMYyZjO/GQNjeYP2rO2mWarJ8fLQbKxU8lnhHhjz0nOXAlBAWZYmXuSjDpeXOO80HABX1hjlorjpMpelTPaXwwXzvO8pZXFaW4mL824dBrG8Lx/cqK3SzVnwwX5NXdVPLZk97b/AB+DgKGWIQEjsth6FKMiXmPc55HmhtKAZASTrLlNslphRTxTxZV3hYqlplHK0kt+JxcIzr48R0R55zjuA0NHUFFqVJVJOUtpPo0Y0YKEdS+Ymsvg6mUOGXENaCXEgADOScwC9SbeCPJSUVi9SLPszgQSsPLQxHULz7mjqHFX1ls6ox063rMlbrY7RPR9K1ep2VKIIQHAtvN4uVcBniEMGw5XflBG9Q7dPLRa36PncWV1Us9oT3afTxK0VEaoIDoYAksfMQoZzF1Xey3nHvpTeu1np9JUUSNbK3Q0ZTWvZ3ltLRmMCAwjRA1pccwBJ2DKvG8FifUY5mktpTJcTlOc5TtKy+Lelm6wS0I+IAUBb+CINyBBb0YbAdoAqtLRjlpxjuSMTaZ5605b2/MhPKDN3o7IeiG2p9p+U8A3vVVeM8aiju/Jf3PSy0XPe/Iiyry3CAmXJ3I1dEjEebRjdp5zuF3vKs7up4tz7vUo76rYKNJbdL/H5JwrYz4QEat9Guyob03tHdV3yhQbwlhSw3tepa3PDG0Y7k/QrpUhpwgOpZmWxkzDboN+u5rv8KRZY5qqXb5ES3VOjoSl2eaLWJWhMcU3OzGMiRH9Nznd5JWZnLNJy3m4pQ6OEYbkkeK+DoEAQBAEBNuT6RhkPjVrEBugdAUBqOs1z9VNatbupxac9ursKC+a001S/wA6+39fNhNFaFEEAQFVWomcZNRjoDro7HN94Kz1qnmrSfdyNhYKeSzwXDHnpOUo5MCAIAgCAIAgCAnXJzL0ZGidJzW+EV+dW12x/rKXd85mevqeM4Q3LHn+iVTkcQ4b3nMxrnHcCVYzkoxcnsKenBzmora0imyScpz6dqzHabnQtQQBAXHIy+Lhw2D0Gtb3ABaanHJFR3GHqz6SpKe9tnuvs5lPYRmMZFiP6T3EbCTThRZqpLPNy3s29GHR04w3JGsuZ1CAIAgCAmnJ9IQzfjE1iNN0DoAjzh1nKK9RVpd1KLxntWjsKK+a01hTX0vT28O4mytSgCAICDco0xV8GHqa5x3mg/a7vVTeU/7Rj3mhuWn/AFnPsRDlWF2EBLeTuXrFixOiwNG15r8vFWN2wxnKW5ef6Ka+qmFOMN7x5fsnquDOBAcu08e5KxzrYW738z4qPapZaMnw89BLsEM9oguOPLSVSs8bEID3kJfGRYbOm9rdxIB4L7hHNJR3tHOrPo6cp7k2XGtMYcqPDsxjJiM/W9wGxvNHABZyvLNVk+JtLJT6OhCPDz0miuJICAs+xstclIet9XntHJ+W6r+xRy0Vx0mSvOpntMuGjl7nbUogBAQnlGj5YLPbceAHzKqvKX0x7WX9yQ0Tn2Ihaqy9CAlPJ7L3o736GMpvcRTg1ysLujjUcty8yovmeFGMd78iY2gmMXLRnZiGOA9p3NHEhWdpnlpSfAo7HT6SvCPHy0lSrOGzCA9JeCXuaxvnOcGjaTQL6jFyaS2nzOShFyepaTdwtgWNLXcYBzq0LTUZKVrqzrrWs86WGbaR7Na6VoxybDnLgSggO9YzCOJmA0nmRaNPtege/J2lMsVXo6uD1PR6fOJXXnZ+loYrXHT6+vcWYr0ygQGMR4aCTmAJ7l43gsT1LF4Ipl8QuJcc7iSdpylZjFvSzdKKisFsMV4eglGCxJaxstcbeD711t7nkc6mXJtV3GwUsFjr7TMTvavmeVrDZoPXyMlNT/GV7/Ao7nzPnra071yHkZKan+Mp/Ao7nzHW1p3rkPIyU1P8ZT+BR3PmOtrTvXIeRkpqf4yn8CjufMdbWneuQ8jJTU/xlP4FHc+Y62tO9cjrYMwfDl2YuGCG1JympqetSaVKNOOWOohV6860889ZzrZzFyUia33WjeRX8oK4W2WWi+OglXZTz2mPDT87ysVQmsCA38AS+MmYLdb2k7G848AV2s8c1WK4+WkjWypkoTlw89Bba0ZjDRw5M4qXjP0hjqe0RQcSFyrzyU5S4EiyU+krQjxRUYWbNoEBnBhF7mtbncQBtJoF7FNtJbT5lJRi5PUtJv4WwJGlg0xAKOrQtNco1rtWs86WGbaR7PbKVoxUNhzVwJQQHcsdhHETDQTzInMdtPmnvybypdjq9HVWOp6PQr7ys/S0G1rjpX58CzlfGTCAICsLZx783E/CGtG4AniSqG2yxrPhoNbdkMtmjxxficRRCeEBYXJ9BpLvd0oh7gGj33ldXdHCm3vZmr5njWUdyJQp5UBARTlDmrsGHD0vfU+y0fUtVdeM8IKO/wDBc3NTxqynuXmQBU5owgO/YiWvzTTohtc4910cXV3KZYYZqye7SV161Mlma34L8/gsSej4uHEf0GOd3AlXVSWWLluMxShnqRjvaRTgWZNwEAQFySkG4xjBma1re4ALTwjliluMNUnnm5b3iey+j4CArG2k1jJt+pgawbsp4uI3Khts81Z8NBrLrp5LMuOL+dxw1ELAICweT2WuwHv6bzT2W5PfeVzd0MKblvfkZq+amNZQ3Lz9sDLlAmLsu1nTe3ubV3vDV7eMsKSW9nlz081dy3Lz0FeKlNMEB2rGy9+bh6mXnHcCB+YtUqxRzVlw0kC86mSzS44L53E2tfIY6WfQc5nPb2c48N5WtspZ6T3rSUN21+itCx1PQ+/3KvVAa0IAgLYs7hH7RAY/0vNf7YyHvyHeForNV6WmpbdpjbbZ+grOGzWuz5oOku5FNLDb7svHOqFEP5SuVd4UpPg/I72VY14LivMqJZs2oQH1pFRXNp2L3RtD4F0ArUGDPqA15+abBhviOzMBO3UNpNBvXxUmoRcnsOlGk6s1CO0gXlvNaoPgf/NU/WFbhyfqaPqez75c16Dy3mtUHwP/AJp1hW4cn6jqez75c16GUO2c24hobBq4gDmPznIPTXqt9dvBYcn6njuizRTbcsFxXoWEFdGZIdyjTHNgw9Zc47hdH7iqy8paIx7y9uWnpnPsXzkQdVJfhASawEvemXO0MYfE4gDheU+7441cdyKq+KmWgo735fEWIrozBGrfTF2WDfWPaNwq/wB7R3qDeE8KWG9+5a3PTzV825P0K6VIacIDsWRl8ZNwtTSXHsgkcbqlWOOatHhpIN41Mlmlx0c/YnVq5DHSzwBVzee3a3QNoqN6trXS6Sk1tWkz931+irpvU9D7/cq1Z81wQBAWtZrCX2iXY8nnDmv9sZzvyHetDZavS009u0x1us/QVnFata7Pmg6ikEQICosNvvTEc/8AlicHEfBZuu8asnxZtbKsKEFwXkaS5HcICx7BR2ulQ0HnMc4OGnKbwPceBV3d8k6WG7Ey97watGZ6mlh5EjU4qz45wAJJoBnJzAJqPUm3gir7V4UEzHJaasYLresDKXbzwAVBa63S1MVqWhGtu+zOhRwlrel+hxlFJwQE95PZK7CiRT6bqD2W/wCSR2VcXdTwi57/AMGdvmtjUjTWzTz9vM7FqX0lI/sU76N+Kk2t4UZdhBu9Y2mHaVUs8bAIDKG6hB1EHuXqeDxPGsVgXLBih7Q5pq1wBBGkHKFp001ijDSi4txetGa9Pk0sL4SZLQnRHnN5o0udoAXKtVjShmZ3s1nlXqKEe/gVJFiFznOdlc4kk6yTUnvWcbbeLNpGKilFakYrw9AFc2U+8oC38ESeJgw4fRaAet2dx76rS0afRwUdxibTV6WrKe9/ohvKJMViwmdFhdvcafLxVXeMsZqO5eZe3LTwpynveHL9kSVcXIQEx5OZer40TUGtG83j+1qs7thplLuKO+qn9YQ7WTkq2M+VHhyRxEeJD0A1b7Byt4Gm5ZyvT6Oo4m0stbpqMZ8+3aaK4kgICUWCwli4xhE82Lm6nj6ivcFYXfVyzyPU/MqL3s+ekqi1x8vb1LCVyZo1cKwS+DGYM7ob297SFzrRzU5R3pnazzyVYyexp+JT4KzSNsEAQEhwXa6PBaGENiNaKC9UOA1XhnG0KbSt1SCyvSittF10asnJYpvdq5G663kXRBYD1uceFAuvWUvtXMjq5ae2b5HEwvh2PM5IjhdBqGtFG11nSd5UStaalX6no3E+zWKjZ9MFp3vWcxcCWEBIrEYNMWOIhHMhZdr/AER8dw1qbYaWepm2IrL1tHR0ci1y8tvoWQrwyxW1upi/NFvq2tbvPPP7h3Kjt8s1bDd+zU3TTy2fHe2/x+CPKEWYQE85O5ekKK/pPDdzRX3uPcre7Y4Qct78jO31UxqRhuWPP9EuVkUpBOUWYrEhQ+i1zj2jQftPeqi8p/2jHvNFctPCEp73hy/ZEFWl0EBL+TqXrEjROi1rR2jU/tHerK7Y/wBpS7ilvqphCMN7x5fsnatzOlS4fkcRMRIdObWrfYdlFNmbcs5aKfR1HHkbOx1umoxnt29q+YnPXEkhASawmEsXGMMnmxc3U8Zu8VHcp9gq5amV6n5lVe1n6Sl0i1x8vn5LEV0ZgICosNw7sxHB9bE4uJHvWbrrCrJcWbWyyzUIPgvI0lyO4QHrLTL4ZvQ3OadbSRuNM4X1GcovGLwPidOFRYTSa4nSFp5wf7zvDDPyrv8Ay6/3eXoRerrL9ni/U1JzCseMKRIr3DUTRvhGRc51qk9EpNnalZqNJ4wil83mmuR3CA9pSWdFe2GwVc4gD6nqGfcvqEHOSitbPipUjTg5y1It2QlWwYbIbczGgbaaT1nOtJTgoRUVsMVWqurNzlrZo2qh3pSONTa+Eh3wXK1rGjLsJF3yy2mHb56CqlnjYBAEBuSWFY8EUhxXtGoGrfCci6wrVIaIto4VbNRqvGcU/m82zaacP+87wwx7mrp/Lr/d5ehx6usv2eL9TnTM0+Ib0R7nnW4k91cy4SnKbxk8SVTpwprCCSXA8V8n2EBILFYMx0cPI5kKjj1v9Ed+Xd1qbYqOepi9S+L1K29LT0VHKtctHdt9CyleGVKrtXMYybjHQHXR2QGniCs/a55q0n3cjYXfTyWaC36eZyVGJgQFj2Dl7sqHese524cwft4q8sEcKWO/9GXvepmtGG5Jfn8kjU0qyF8ochkhxgM3Mdsylp77w3hVd409VRdj/BfXLW+qk+1fkhKqi+CAzhRC1wc00c0gg6iMoK9TaeKPJRUk4vUy3MFTojwmRB6QyjU7MRuNQtJSqKpBSW0xVooujUdN7DbXQ4lZWrwI6XiFzR908ktIzNJy3Dq6ureqG12d0pYrU/mBrLvtir01Fv8AstfHj6nCUQsAgCAIAgCA6GB8DxZp1GDmjznnzW79J6gu1GhOq8I8yNabXTs8cZvTsW1/N5Z+CsHMl4bYbMwzk53O0k9av6VKNKOWJkrRXnXm5y/RtrocSoMLTGMjxX9J7iPZrzeFFmqss1SUuLNtZ6fR0ox3Je5qLmdggLTsnL4uUgjpNveMl3uIWgscctGPPmZC8ame0ze7Ry0HXUkhFW2umMZNxdTSGjsgA8byoLZLNWlw0Guu6nks0eOnn7HHUUnBAWLYGXuyxd6x7juFGe9p71d3fHCljvfsZi+Kmavl3JepJVOKohvKHIVbDjAebzHbDladxqO0qy8aehTXZ8+bS8uatg5Unt0r8/OBB1UmgCAyhvLSHA0IIIOojKD3r1PB4o8aTWD1FuYInhHgsiD0hlGpwyOG41Wjo1FUgpIxdpoujVcHs+I3F1OBBbd4GcH/AGhgq0gYynokZA49RFBu61UW+g1LpFq2+pobptacehk9K1ceBD1Wl2EAQBAEAQGcCC57g1jS5xzACpO5exi5PBaz5lKMFmk8EWLZSzv2YX4lDFcNoYNQOk6z/wBN3ZLL0SzS1+RmLwt/TvJD6V4/NhIlNKwxiww5paRUOBBGsHIV40msGexk4tNbCp8N4KfLRCxwN3Lcdoc366x/hZ2vRlSllfdxNlZbTG0U8y17Vu+bDnriSQgCAIAgCA38EYIizLrsMZB5zz5rdp0nqzrtRoTqvCPPcR7TaqdnjjN9i2v5vLPwTg5kvDbDZmGcnO52klX1GlGlHLEyVotEq9Rzl+jcXU4EEjWPLnOcY+VxJP3Wkmp9NVErA2283h7mhjeqjFRUNXH2MPIo+v8A0v7rzq9/d4e59dbr7PH2HkUfX/pf3Tq9/d4e463X2ePsTTBcqIUGHDBrda0VpSpplNOs5VaUoZIKO4oq9R1aspvazaXQ4mnheSEeDEhnJeGQ0rQjKDTqIC5VqaqQcWd7NWdGrGa2EN8ij6/9L+6rOr393h7l51uvs8fYeRR9f+l/dOr393h7jrdfZ4+w8ij6/wDS/unV7+7w9x1uvs8fYkdl8GOlmvYYl9pIcObdunMdJz0HHWp1louknFvEq7faI15KSjg9WvH8I7alEAxiww4FrgCDkIIqCOsFeNJrBnsZOLxTwZHJ6xcu8ksLoZ1NNW+E/AhQql305aY6C0pXvWholhLzI1hOzOJr97e7FPmKg1LHk/14e5a0Lx6X/OHf7HCiw7qiNYFhGWJ7y0nfNL1M2ivxX3Cnm2nOdXKtRIMH2NxmUxqD/wBfxvKZTsGb/Xh7lbWvbo9GTx9jvSVjZaHldeiH8ZyeFtONVLhYKUdentK+re1eeiOEez3O/ChNaA1oDWjMAAANgCmJJLBFbKTk8ZPFma9Pk85gEtdQ0NDQ56Gmei8lqeB9QwUliQUWK/8AP+l/dVHVz+7w9zQ9cf8Ax4+w8ij6/wDS/unV7+7w9x1uvs8fYGxR9f8Apf3Tq9/d4e463X2ePsTuFDDWhozNAA2DIrdLBYGdlJybb2ma9PCCzFkC97nGPlc5zj91pJJ6fWqiVgcm3m18Pc0ML1UYqKhq0a/Y8/Io+v8A0v7rzq9/d4e59dbr7PH2HkUfX/pf3Tq9/d4e463X2ePsTPBMoIMGHDBrdaBWlKnOTTRU1VpRhkgo7iitFV1aspvazbXQ4mphWTEaDEhnIHNIrnoc4NOo0O5c6tNVIOL2naz1XSqxmthDPIo+v/S/uqvq9/d4e5e9br7PH2HkUfX/AKX906vf3eHuOt19nj7DyKPr/wBL+6dXv7vD3HW6+zx9iRWXwW6Wa9hiX2khwFy7dOY+kc+TuU2y0XSTTeK7Cst9pjaGpKOD1a8fwjuKWV58IQHBwhZCWikkAw3H1ZAHhNR3UUOpYaU9K0dhZUb1r01g3mXH1I7hGx+KyiNUdcP43lDqWDL/AK8PcsqN69JoyePscCPKXTStd3+VClTyvWWcKuZY4Hm2Xqc/BeKB9OeB2MH2bxtPvadivzKTTsef/Xh7kGteHR/5x7/YkErYWCP9SI9/UKMB954qZC7oL6m34FbUvqq/oil4+nkSHB+DYMAUhMa3WRnO1xylTadKFNYRWBWVrRVrPGpLH5uNtdDiEAQHjNyjIrS2I0OadBFd41HrXzOEZrCSxR0p1Z05ZoPBkbnLDQXZYb3s6jR7R30PFQZ3dB/S2vEtKd81Y/Wk/D28CN4Rs7ia/eXqfgp8xUKpZMn+vD3LSjb+l/zh3+xyTA6+CjZSbnPSBJ3jStN3+V9Rp5nhifE6uVY4HfwfY/G5TGp/x/G8pdOwZv8AXh7ldWvXo9GTx9jvSVjJZmV1+IfxGg7m041UuFgpR16Suq3vXnojhHs9yQQYTWANa0NaMwaAANgCmxiorBFbKUpPGTxZmvT5C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66760" name="Picture 8" descr="http://www.kelkoo.co.uk/images/uk/press/KelkooLogo_TransparentBackgrou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797152"/>
            <a:ext cx="2142237" cy="504056"/>
          </a:xfrm>
          <a:prstGeom prst="rect">
            <a:avLst/>
          </a:prstGeom>
          <a:noFill/>
        </p:spPr>
      </p:pic>
      <p:pic>
        <p:nvPicPr>
          <p:cNvPr id="1866762" name="Picture 10" descr="http://www.aimd.fr/contenu/fna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363998"/>
            <a:ext cx="1273311" cy="1056100"/>
          </a:xfrm>
          <a:prstGeom prst="rect">
            <a:avLst/>
          </a:prstGeom>
          <a:noFill/>
        </p:spPr>
      </p:pic>
      <p:pic>
        <p:nvPicPr>
          <p:cNvPr id="11" name="Picture 2" descr="http://60secondmarketer.com/blog/wp-content/uploads/2014/01/group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26" y="4578804"/>
            <a:ext cx="1293932" cy="64696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671292" y="558236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800" i="1" dirty="0" smtClean="0"/>
              <a:t>Quel pourcentage des 30 000 premiers titres sera vendu ou loué au moins une fois par mois sur les sites comme </a:t>
            </a:r>
            <a:r>
              <a:rPr lang="fr-FR" sz="1800" i="1" dirty="0" err="1" smtClean="0"/>
              <a:t>iTunes</a:t>
            </a:r>
            <a:r>
              <a:rPr lang="fr-FR" sz="1800" i="1" dirty="0" smtClean="0"/>
              <a:t>, Amazon ou autre ?</a:t>
            </a:r>
          </a:p>
        </p:txBody>
      </p:sp>
    </p:spTree>
    <p:extLst>
      <p:ext uri="{BB962C8B-B14F-4D97-AF65-F5344CB8AC3E}">
        <p14:creationId xmlns:p14="http://schemas.microsoft.com/office/powerpoint/2010/main" val="306219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2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82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82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66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66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66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58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566192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Cross </a:t>
            </a:r>
            <a:r>
              <a:rPr lang="fr-FR" dirty="0" err="1" smtClean="0"/>
              <a:t>selling</a:t>
            </a:r>
            <a:r>
              <a:rPr lang="fr-FR" dirty="0" smtClean="0"/>
              <a:t>, recommandation et réseaux sociaux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fr-FR" dirty="0" smtClean="0"/>
              <a:t> </a:t>
            </a:r>
            <a:r>
              <a:rPr lang="fr-FR" i="1" dirty="0" err="1" smtClean="0"/>
              <a:t>Touching</a:t>
            </a:r>
            <a:r>
              <a:rPr lang="fr-FR" i="1" dirty="0" smtClean="0"/>
              <a:t> the </a:t>
            </a:r>
            <a:r>
              <a:rPr lang="fr-FR" i="1" dirty="0" err="1" smtClean="0"/>
              <a:t>Void</a:t>
            </a:r>
            <a:r>
              <a:rPr lang="fr-FR" dirty="0" smtClean="0"/>
              <a:t> et Amazon.com</a:t>
            </a:r>
          </a:p>
          <a:p>
            <a:r>
              <a:rPr lang="fr-FR" sz="1800" dirty="0" smtClean="0"/>
              <a:t>Social shopping :</a:t>
            </a:r>
          </a:p>
          <a:p>
            <a:pPr lvl="1"/>
            <a:r>
              <a:rPr lang="fr-FR" sz="1600" dirty="0" smtClean="0"/>
              <a:t>Partage de ses achats</a:t>
            </a:r>
          </a:p>
          <a:p>
            <a:pPr lvl="1"/>
            <a:r>
              <a:rPr lang="fr-FR" sz="1600" dirty="0" smtClean="0"/>
              <a:t> force de persuasion des amis</a:t>
            </a:r>
          </a:p>
          <a:p>
            <a:r>
              <a:rPr lang="fr-FR" sz="1800" dirty="0" smtClean="0"/>
              <a:t>F-commerce</a:t>
            </a:r>
            <a:endParaRPr lang="fr-FR" sz="2400" dirty="0" smtClean="0"/>
          </a:p>
          <a:p>
            <a:pPr lvl="2"/>
            <a:endParaRPr lang="fr-FR" sz="1800" dirty="0" smtClean="0"/>
          </a:p>
        </p:txBody>
      </p:sp>
      <p:pic>
        <p:nvPicPr>
          <p:cNvPr id="1011714" name="Picture 2" descr="http://i.ebayimg.com/t/2-books-about-Mountain-Climbing-Into-Thin-Air-Touching-The-Void-Free-Sh-/00/s/NTU2WDcwMA==/z/SS0AAMXQdPxRnT2o/$T2eC16Z,!zcE9s4g3J8yBRnT2n4hEQ~~60_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330401"/>
            <a:ext cx="2585201" cy="20509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303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1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172200"/>
            <a:ext cx="1905000" cy="457200"/>
          </a:xfrm>
          <a:prstGeom prst="rect">
            <a:avLst/>
          </a:prstGeom>
        </p:spPr>
        <p:txBody>
          <a:bodyPr/>
          <a:lstStyle/>
          <a:p>
            <a:fld id="{0EDBB256-692A-4D3A-B5A8-284D7FEAD1F6}" type="slidenum">
              <a:rPr lang="fr-FR"/>
              <a:pPr/>
              <a:t>36</a:t>
            </a:fld>
            <a:endParaRPr lang="fr-FR"/>
          </a:p>
        </p:txBody>
      </p:sp>
      <p:sp>
        <p:nvSpPr>
          <p:cNvPr id="5734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La vente de liens pour le référencement</a:t>
            </a:r>
            <a:endParaRPr lang="fr-FR" dirty="0"/>
          </a:p>
        </p:txBody>
      </p:sp>
      <p:sp>
        <p:nvSpPr>
          <p:cNvPr id="5734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Séance 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665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1722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F5E0608A-985A-4931-A5A8-8E07067AC86B}" type="slidenum">
              <a:rPr lang="fr-FR" smtClean="0"/>
              <a:pPr/>
              <a:t>37</a:t>
            </a:fld>
            <a:endParaRPr lang="fr-FR" smtClean="0"/>
          </a:p>
        </p:txBody>
      </p:sp>
      <p:sp>
        <p:nvSpPr>
          <p:cNvPr id="5457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5288" y="333375"/>
            <a:ext cx="7993062" cy="3382963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 smtClean="0"/>
              <a:t>Exercice d’entraînement  : comprendre l’algorithme de Google</a:t>
            </a:r>
            <a:endParaRPr lang="fr-FR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23728" y="4149080"/>
            <a:ext cx="5972522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/>
            </a:pPr>
            <a:r>
              <a:rPr kumimoji="0" lang="fr-FR" sz="2400" dirty="0">
                <a:latin typeface="+mn-lt"/>
                <a:cs typeface="+mn-cs"/>
              </a:rPr>
              <a:t>Compléter le tableau synthétique de l’impact des mesures SEO avec les </a:t>
            </a:r>
            <a:r>
              <a:rPr kumimoji="0" lang="fr-FR" sz="2400" dirty="0" smtClean="0">
                <a:latin typeface="+mn-lt"/>
                <a:cs typeface="+mn-cs"/>
              </a:rPr>
              <a:t>principales </a:t>
            </a:r>
            <a:r>
              <a:rPr kumimoji="0" lang="fr-FR" sz="2400" dirty="0">
                <a:latin typeface="+mn-lt"/>
                <a:cs typeface="+mn-cs"/>
              </a:rPr>
              <a:t>mesures connues</a:t>
            </a:r>
          </a:p>
        </p:txBody>
      </p:sp>
    </p:spTree>
    <p:extLst>
      <p:ext uri="{BB962C8B-B14F-4D97-AF65-F5344CB8AC3E}">
        <p14:creationId xmlns:p14="http://schemas.microsoft.com/office/powerpoint/2010/main" val="360901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5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6" grpId="0"/>
      <p:bldP spid="5" grpId="0" build="p" bldLvl="3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6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20C863-2672-4085-A1A0-CF61FA00EF6D}" type="slidenum">
              <a:rPr lang="fr-FR" smtClean="0"/>
              <a:pPr/>
              <a:t>38</a:t>
            </a:fld>
            <a:endParaRPr lang="fr-FR" smtClean="0"/>
          </a:p>
        </p:txBody>
      </p:sp>
      <p:sp>
        <p:nvSpPr>
          <p:cNvPr id="65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fr-FR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42988" y="1916113"/>
            <a:ext cx="7340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/>
            </a:pPr>
            <a:r>
              <a:rPr kumimoji="0" lang="fr-FR" sz="2400" dirty="0">
                <a:latin typeface="+mn-lt"/>
                <a:cs typeface="+mn-cs"/>
              </a:rPr>
              <a:t>d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/>
            </a:pPr>
            <a:endParaRPr lang="fr-FR" sz="2400" dirty="0">
              <a:latin typeface="+mn-lt"/>
              <a:cs typeface="+mn-cs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/>
            </a:pPr>
            <a:endParaRPr kumimoji="0" lang="fr-FR" sz="2400" dirty="0">
              <a:latin typeface="+mn-lt"/>
              <a:cs typeface="+mn-cs"/>
            </a:endParaRP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4463" y="188913"/>
            <a:ext cx="9288463" cy="619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223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386" grpId="0"/>
      <p:bldP spid="6" grpId="0" build="p" bldLvl="3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38DBA-2C7A-45B4-A456-43A6C62D7FC2}" type="slidenum">
              <a:rPr lang="fr-FR"/>
              <a:pPr/>
              <a:t>39</a:t>
            </a:fld>
            <a:endParaRPr lang="fr-FR"/>
          </a:p>
        </p:txBody>
      </p:sp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Grands principes</a:t>
            </a:r>
            <a:endParaRPr lang="fr-FR" dirty="0"/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400" dirty="0" smtClean="0"/>
              <a:t>Deux grands familles d’actions pour le positionnement :</a:t>
            </a:r>
          </a:p>
          <a:p>
            <a:pPr lvl="1"/>
            <a:r>
              <a:rPr lang="fr-FR" sz="2200" dirty="0" smtClean="0"/>
              <a:t>Référencement, </a:t>
            </a:r>
            <a:r>
              <a:rPr lang="fr-FR" sz="2200" dirty="0" err="1" smtClean="0"/>
              <a:t>cad</a:t>
            </a:r>
            <a:r>
              <a:rPr lang="fr-FR" sz="2200" dirty="0" smtClean="0"/>
              <a:t>. obtenir des liens externes pointant vers son site</a:t>
            </a:r>
          </a:p>
          <a:p>
            <a:pPr lvl="2"/>
            <a:r>
              <a:rPr lang="fr-FR" sz="2200" dirty="0" smtClean="0"/>
              <a:t>Les liens externes procurent peu de visites direct mais sont valorisés par les moteurs de recherche</a:t>
            </a:r>
          </a:p>
          <a:p>
            <a:pPr lvl="1"/>
            <a:r>
              <a:rPr lang="fr-FR" sz="2200" dirty="0" smtClean="0"/>
              <a:t> optimisation, </a:t>
            </a:r>
            <a:r>
              <a:rPr lang="fr-FR" sz="2200" dirty="0" err="1" smtClean="0"/>
              <a:t>cad</a:t>
            </a:r>
            <a:r>
              <a:rPr lang="fr-FR" sz="2200" dirty="0" smtClean="0"/>
              <a:t> actions portant sur le code des pages de son propre site</a:t>
            </a:r>
          </a:p>
          <a:p>
            <a:r>
              <a:rPr lang="fr-FR" sz="2400" dirty="0" smtClean="0"/>
              <a:t>… de moins en moins efficaces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64462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6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6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6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6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6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9D72-34AF-4D02-963A-7028FF1C2C7E}" type="slidenum">
              <a:rPr lang="fr-FR"/>
              <a:pPr/>
              <a:t>4</a:t>
            </a:fld>
            <a:endParaRPr lang="fr-FR"/>
          </a:p>
        </p:txBody>
      </p:sp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463" y="901700"/>
            <a:ext cx="6662737" cy="615950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sym typeface="Symbol" pitchFamily="18" charset="2"/>
              </a:rPr>
              <a:t>Plan de </a:t>
            </a:r>
            <a:r>
              <a:rPr lang="en-GB" sz="2800" dirty="0" err="1">
                <a:sym typeface="Symbol" pitchFamily="18" charset="2"/>
              </a:rPr>
              <a:t>l’intervention</a:t>
            </a:r>
            <a:r>
              <a:rPr lang="en-GB" sz="2800" dirty="0">
                <a:sym typeface="Symbol" pitchFamily="18" charset="2"/>
              </a:rPr>
              <a:t> </a:t>
            </a:r>
            <a:r>
              <a:rPr lang="en-GB" sz="2800" dirty="0" smtClean="0">
                <a:sym typeface="Symbol" pitchFamily="18" charset="2"/>
              </a:rPr>
              <a:t>: </a:t>
            </a:r>
            <a:r>
              <a:rPr lang="en-GB" sz="2800" dirty="0" err="1" smtClean="0">
                <a:sym typeface="Symbol" pitchFamily="18" charset="2"/>
              </a:rPr>
              <a:t>Stratégie</a:t>
            </a:r>
            <a:r>
              <a:rPr lang="en-GB" sz="2800" dirty="0" smtClean="0">
                <a:sym typeface="Symbol" pitchFamily="18" charset="2"/>
              </a:rPr>
              <a:t> </a:t>
            </a:r>
            <a:r>
              <a:rPr lang="en-GB" sz="2800" dirty="0" err="1" smtClean="0">
                <a:sym typeface="Symbol" pitchFamily="18" charset="2"/>
              </a:rPr>
              <a:t>d’éditeur</a:t>
            </a:r>
            <a:endParaRPr lang="en-US" sz="2800" dirty="0">
              <a:sym typeface="Symbol" pitchFamily="18" charset="2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17650"/>
            <a:ext cx="8062913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dirty="0"/>
              <a:t>Séance 1. </a:t>
            </a:r>
            <a:r>
              <a:rPr lang="fr-FR" dirty="0" smtClean="0"/>
              <a:t>Introduction</a:t>
            </a:r>
          </a:p>
          <a:p>
            <a:pPr>
              <a:lnSpc>
                <a:spcPct val="90000"/>
              </a:lnSpc>
            </a:pPr>
            <a:r>
              <a:rPr lang="fr-FR" sz="2400" dirty="0" smtClean="0"/>
              <a:t>Séance 2. Particularités de l’économie numérique</a:t>
            </a:r>
            <a:endParaRPr lang="fr-FR" dirty="0" smtClean="0"/>
          </a:p>
          <a:p>
            <a:r>
              <a:rPr lang="fr-FR" dirty="0" smtClean="0"/>
              <a:t>Séance 3. </a:t>
            </a:r>
            <a:r>
              <a:rPr lang="fr-FR" dirty="0"/>
              <a:t>Business </a:t>
            </a:r>
            <a:r>
              <a:rPr lang="fr-FR" dirty="0" err="1"/>
              <a:t>models</a:t>
            </a:r>
            <a:r>
              <a:rPr lang="fr-FR" dirty="0"/>
              <a:t> de l’internet </a:t>
            </a:r>
            <a:endParaRPr lang="fr-FR" dirty="0" smtClean="0"/>
          </a:p>
          <a:p>
            <a:r>
              <a:rPr lang="fr-FR" dirty="0"/>
              <a:t>Séance </a:t>
            </a:r>
            <a:r>
              <a:rPr lang="fr-FR" dirty="0" smtClean="0"/>
              <a:t>4. Les grandes formes de monétisation</a:t>
            </a:r>
          </a:p>
          <a:p>
            <a:r>
              <a:rPr lang="fr-FR" dirty="0" smtClean="0"/>
              <a:t>Séance 5. l’affichage de publicités</a:t>
            </a:r>
            <a:endParaRPr lang="fr-FR" dirty="0"/>
          </a:p>
          <a:p>
            <a:r>
              <a:rPr lang="fr-FR" dirty="0"/>
              <a:t>Séance </a:t>
            </a:r>
            <a:r>
              <a:rPr lang="fr-FR" dirty="0" smtClean="0"/>
              <a:t>6. le </a:t>
            </a:r>
            <a:r>
              <a:rPr lang="fr-FR" dirty="0"/>
              <a:t>native </a:t>
            </a:r>
            <a:r>
              <a:rPr lang="fr-FR" dirty="0" err="1" smtClean="0"/>
              <a:t>advertising</a:t>
            </a:r>
            <a:r>
              <a:rPr lang="fr-FR" dirty="0"/>
              <a:t> </a:t>
            </a:r>
          </a:p>
          <a:p>
            <a:r>
              <a:rPr lang="fr-FR" dirty="0"/>
              <a:t>Séance </a:t>
            </a:r>
            <a:r>
              <a:rPr lang="fr-FR" dirty="0" smtClean="0"/>
              <a:t>7-8. </a:t>
            </a:r>
            <a:r>
              <a:rPr lang="fr-FR" dirty="0"/>
              <a:t>la vente en ligne  </a:t>
            </a:r>
          </a:p>
          <a:p>
            <a:r>
              <a:rPr lang="fr-FR" dirty="0"/>
              <a:t>Séance </a:t>
            </a:r>
            <a:r>
              <a:rPr lang="fr-FR" dirty="0" smtClean="0"/>
              <a:t>9. la vente de liens pour le référencement </a:t>
            </a:r>
          </a:p>
          <a:p>
            <a:r>
              <a:rPr lang="fr-FR" dirty="0" smtClean="0"/>
              <a:t>Séance 10. la vente de données</a:t>
            </a:r>
            <a:r>
              <a:rPr lang="fr-FR" dirty="0"/>
              <a:t> </a:t>
            </a:r>
          </a:p>
          <a:p>
            <a:r>
              <a:rPr lang="fr-FR" dirty="0"/>
              <a:t>Séance 11-12. </a:t>
            </a:r>
            <a:r>
              <a:rPr lang="fr-FR" dirty="0" smtClean="0"/>
              <a:t>Exposés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499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0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C001-558D-425F-AB73-0B792A308960}" type="slidenum">
              <a:rPr lang="fr-FR"/>
              <a:pPr/>
              <a:t>40</a:t>
            </a:fld>
            <a:endParaRPr lang="fr-FR"/>
          </a:p>
        </p:txBody>
      </p:sp>
      <p:sp>
        <p:nvSpPr>
          <p:cNvPr id="65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7100" y="1079500"/>
            <a:ext cx="6045200" cy="528638"/>
          </a:xfrm>
        </p:spPr>
        <p:txBody>
          <a:bodyPr>
            <a:normAutofit fontScale="90000"/>
          </a:bodyPr>
          <a:lstStyle/>
          <a:p>
            <a:r>
              <a:rPr lang="fr-FR">
                <a:cs typeface="Times New Roman" pitchFamily="18" charset="0"/>
              </a:rPr>
              <a:t>L</a:t>
            </a:r>
            <a:r>
              <a:rPr lang="fr-FR">
                <a:latin typeface="Arial Black"/>
                <a:cs typeface="Times New Roman" pitchFamily="18" charset="0"/>
              </a:rPr>
              <a:t>’</a:t>
            </a:r>
            <a:r>
              <a:rPr lang="fr-FR">
                <a:cs typeface="Times New Roman" pitchFamily="18" charset="0"/>
              </a:rPr>
              <a:t>Algorithme de Google</a:t>
            </a:r>
            <a:endParaRPr lang="en-US">
              <a:cs typeface="Times New Roman" pitchFamily="18" charset="0"/>
            </a:endParaRPr>
          </a:p>
        </p:txBody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08" y="1916832"/>
            <a:ext cx="5544616" cy="3581400"/>
          </a:xfrm>
        </p:spPr>
        <p:txBody>
          <a:bodyPr/>
          <a:lstStyle/>
          <a:p>
            <a:r>
              <a:rPr lang="fr-FR" sz="2400" dirty="0" smtClean="0"/>
              <a:t>Le rôle central des liens hypertexte </a:t>
            </a:r>
          </a:p>
          <a:p>
            <a:r>
              <a:rPr lang="fr-FR" sz="2400" dirty="0" smtClean="0"/>
              <a:t>L’indexation des pages par les </a:t>
            </a:r>
            <a:r>
              <a:rPr lang="fr-FR" sz="2400" dirty="0" err="1" smtClean="0"/>
              <a:t>Googlebots</a:t>
            </a:r>
            <a:endParaRPr lang="fr-FR" sz="2400" dirty="0" smtClean="0"/>
          </a:p>
          <a:p>
            <a:r>
              <a:rPr lang="fr-FR" sz="2400" dirty="0" smtClean="0"/>
              <a:t>Panda &amp; Pingouin</a:t>
            </a:r>
          </a:p>
        </p:txBody>
      </p:sp>
      <p:pic>
        <p:nvPicPr>
          <p:cNvPr id="1258498" name="Picture 2" descr="quelques changements dans l'algorithme de goog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292426"/>
            <a:ext cx="3810000" cy="1304926"/>
          </a:xfrm>
          <a:prstGeom prst="rect">
            <a:avLst/>
          </a:prstGeom>
          <a:noFill/>
        </p:spPr>
      </p:pic>
      <p:pic>
        <p:nvPicPr>
          <p:cNvPr id="6" name="Picture 2" descr="File:T Jefferson by Charles Willson Peale 1791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0"/>
            <a:ext cx="2339752" cy="3288651"/>
          </a:xfrm>
          <a:prstGeom prst="rect">
            <a:avLst/>
          </a:prstGeom>
          <a:noFill/>
        </p:spPr>
      </p:pic>
      <p:pic>
        <p:nvPicPr>
          <p:cNvPr id="8" name="Picture 2" descr="http://www.pagemaxseo.ie/wp-content/uploads/2013/07/Google-Panda-Penguin-900x3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8198" y="4797152"/>
            <a:ext cx="4755802" cy="2060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15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5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314" grpId="0" autoUpdateAnimBg="0"/>
      <p:bldP spid="653315" grpId="0" build="p" bldLvl="3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38DBA-2C7A-45B4-A456-43A6C62D7FC2}" type="slidenum">
              <a:rPr lang="fr-FR"/>
              <a:pPr/>
              <a:t>41</a:t>
            </a:fld>
            <a:endParaRPr lang="fr-FR"/>
          </a:p>
        </p:txBody>
      </p:sp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sites d’autorité/trust</a:t>
            </a:r>
            <a:endParaRPr lang="fr-FR" dirty="0"/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400" dirty="0" smtClean="0"/>
              <a:t>Les méthodes classiques de référencement et d’optimisation ont de moins en moins d’impact dans les résultats des moteurs</a:t>
            </a:r>
          </a:p>
          <a:p>
            <a:r>
              <a:rPr lang="fr-FR" sz="2400" dirty="0" smtClean="0"/>
              <a:t>La priorité est donnée aux sites d’autorité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1434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6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6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5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38DBA-2C7A-45B4-A456-43A6C62D7FC2}" type="slidenum">
              <a:rPr lang="fr-FR"/>
              <a:pPr/>
              <a:t>42</a:t>
            </a:fld>
            <a:endParaRPr lang="fr-FR"/>
          </a:p>
        </p:txBody>
      </p:sp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Conditions pour un bon positionnement</a:t>
            </a:r>
            <a:endParaRPr lang="fr-FR" dirty="0"/>
          </a:p>
        </p:txBody>
      </p:sp>
      <p:sp>
        <p:nvSpPr>
          <p:cNvPr id="15" name="Shape 161"/>
          <p:cNvSpPr>
            <a:spLocks noChangeArrowheads="1"/>
          </p:cNvSpPr>
          <p:nvPr/>
        </p:nvSpPr>
        <p:spPr bwMode="auto">
          <a:xfrm>
            <a:off x="0" y="1898903"/>
            <a:ext cx="2465972" cy="643940"/>
          </a:xfrm>
          <a:prstGeom prst="roundRect">
            <a:avLst>
              <a:gd name="adj" fmla="val 10000"/>
            </a:avLst>
          </a:prstGeom>
          <a:solidFill>
            <a:srgbClr val="8064A2"/>
          </a:solidFill>
          <a:ln>
            <a:headEnd/>
            <a:tailEnd/>
          </a:ln>
        </p:spPr>
        <p:style>
          <a:lnRef idx="0">
            <a:schemeClr val="accent5"/>
          </a:lnRef>
          <a:fillRef idx="1002">
            <a:schemeClr val="dk1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106675" tIns="106675" rIns="106675" bIns="57150">
            <a:spAutoFit/>
          </a:bodyPr>
          <a:lstStyle/>
          <a:p>
            <a:pPr>
              <a:lnSpc>
                <a:spcPct val="90000"/>
              </a:lnSpc>
              <a:spcAft>
                <a:spcPts val="525"/>
              </a:spcAft>
              <a:buSzPct val="25000"/>
            </a:pPr>
            <a:r>
              <a:rPr lang="fr-FR" sz="1600" dirty="0" smtClean="0">
                <a:solidFill>
                  <a:srgbClr val="FFFFFF"/>
                </a:solidFill>
                <a:sym typeface="Arial" charset="0"/>
              </a:rPr>
              <a:t>CARACTERISTIQUES TECHNIQUES</a:t>
            </a:r>
            <a:endParaRPr lang="fr-FR" sz="1600" dirty="0">
              <a:solidFill>
                <a:srgbClr val="FFFFFF"/>
              </a:solidFill>
              <a:sym typeface="Arial" charset="0"/>
            </a:endParaRPr>
          </a:p>
        </p:txBody>
      </p:sp>
      <p:sp>
        <p:nvSpPr>
          <p:cNvPr id="16" name="Shape 162"/>
          <p:cNvSpPr>
            <a:spLocks noChangeArrowheads="1"/>
          </p:cNvSpPr>
          <p:nvPr/>
        </p:nvSpPr>
        <p:spPr bwMode="auto">
          <a:xfrm>
            <a:off x="683568" y="2756925"/>
            <a:ext cx="1782404" cy="2162883"/>
          </a:xfrm>
          <a:prstGeom prst="roundRect">
            <a:avLst>
              <a:gd name="adj" fmla="val 10000"/>
            </a:avLst>
          </a:prstGeom>
          <a:solidFill>
            <a:schemeClr val="bg1">
              <a:alpha val="89803"/>
            </a:schemeClr>
          </a:solidFill>
          <a:ln w="25400">
            <a:solidFill>
              <a:srgbClr val="8064A2"/>
            </a:solidFill>
            <a:round/>
            <a:headEnd/>
            <a:tailEnd/>
          </a:ln>
        </p:spPr>
        <p:txBody>
          <a:bodyPr wrap="square" lIns="106675" tIns="106675" rIns="106675" bIns="106675">
            <a:spAutoFit/>
          </a:bodyPr>
          <a:lstStyle/>
          <a:p>
            <a:pPr marL="114300" lvl="1" indent="-114300">
              <a:lnSpc>
                <a:spcPct val="90000"/>
              </a:lnSpc>
              <a:spcAft>
                <a:spcPts val="225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fr-FR" sz="1400" dirty="0" smtClean="0">
                <a:solidFill>
                  <a:srgbClr val="000000"/>
                </a:solidFill>
                <a:sym typeface="Arial" charset="0"/>
              </a:rPr>
              <a:t>Nom de domaine</a:t>
            </a:r>
            <a:endParaRPr lang="fr-FR" sz="1400" dirty="0">
              <a:solidFill>
                <a:srgbClr val="000000"/>
              </a:solidFill>
              <a:sym typeface="Arial" charset="0"/>
            </a:endParaRPr>
          </a:p>
          <a:p>
            <a:pPr marL="114300" lvl="1" indent="-114300">
              <a:lnSpc>
                <a:spcPct val="90000"/>
              </a:lnSpc>
              <a:spcAft>
                <a:spcPts val="225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fr-FR" sz="1400" dirty="0">
                <a:solidFill>
                  <a:srgbClr val="000000"/>
                </a:solidFill>
                <a:sym typeface="Arial" charset="0"/>
              </a:rPr>
              <a:t>Présence mots-clés (URL, </a:t>
            </a:r>
            <a:r>
              <a:rPr lang="fr-FR" sz="1400" dirty="0" err="1" smtClean="0">
                <a:solidFill>
                  <a:srgbClr val="000000"/>
                </a:solidFill>
                <a:sym typeface="Arial" charset="0"/>
              </a:rPr>
              <a:t>title</a:t>
            </a:r>
            <a:r>
              <a:rPr lang="fr-FR" sz="1400" dirty="0">
                <a:solidFill>
                  <a:srgbClr val="000000"/>
                </a:solidFill>
                <a:sym typeface="Arial" charset="0"/>
              </a:rPr>
              <a:t>, H1…)</a:t>
            </a:r>
          </a:p>
          <a:p>
            <a:pPr marL="114300" lvl="1" indent="-114300">
              <a:lnSpc>
                <a:spcPct val="90000"/>
              </a:lnSpc>
              <a:spcAft>
                <a:spcPts val="225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fr-FR" sz="1400" dirty="0">
                <a:solidFill>
                  <a:srgbClr val="000000"/>
                </a:solidFill>
                <a:sym typeface="Arial" charset="0"/>
              </a:rPr>
              <a:t>Rapidité d’affichage</a:t>
            </a:r>
          </a:p>
          <a:p>
            <a:pPr marL="114300" lvl="1" indent="-114300">
              <a:lnSpc>
                <a:spcPct val="90000"/>
              </a:lnSpc>
              <a:spcAft>
                <a:spcPts val="225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fr-FR" sz="1400" dirty="0">
                <a:solidFill>
                  <a:srgbClr val="000000"/>
                </a:solidFill>
                <a:sym typeface="Arial" charset="0"/>
              </a:rPr>
              <a:t>Qualité du code</a:t>
            </a:r>
          </a:p>
          <a:p>
            <a:pPr marL="114300" lvl="1" indent="-114300">
              <a:lnSpc>
                <a:spcPct val="90000"/>
              </a:lnSpc>
              <a:spcAft>
                <a:spcPts val="225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fr-FR" sz="1400" dirty="0">
                <a:solidFill>
                  <a:srgbClr val="000000"/>
                </a:solidFill>
                <a:sym typeface="Arial" charset="0"/>
              </a:rPr>
              <a:t>Structure des liens internes…</a:t>
            </a:r>
          </a:p>
        </p:txBody>
      </p:sp>
      <p:sp>
        <p:nvSpPr>
          <p:cNvPr id="17" name="Shape 163"/>
          <p:cNvSpPr>
            <a:spLocks noChangeArrowheads="1"/>
          </p:cNvSpPr>
          <p:nvPr/>
        </p:nvSpPr>
        <p:spPr bwMode="auto">
          <a:xfrm>
            <a:off x="2465972" y="1747458"/>
            <a:ext cx="521852" cy="1122402"/>
          </a:xfrm>
          <a:prstGeom prst="rightArrow">
            <a:avLst>
              <a:gd name="adj1" fmla="val 60000"/>
              <a:gd name="adj2" fmla="val 50003"/>
            </a:avLst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/>
          <a:p>
            <a:endParaRPr lang="fr-FR"/>
          </a:p>
        </p:txBody>
      </p:sp>
      <p:sp>
        <p:nvSpPr>
          <p:cNvPr id="18" name="Shape 164"/>
          <p:cNvSpPr>
            <a:spLocks noChangeArrowheads="1"/>
          </p:cNvSpPr>
          <p:nvPr/>
        </p:nvSpPr>
        <p:spPr bwMode="auto">
          <a:xfrm>
            <a:off x="3308278" y="1898903"/>
            <a:ext cx="1623762" cy="409482"/>
          </a:xfrm>
          <a:prstGeom prst="roundRect">
            <a:avLst>
              <a:gd name="adj" fmla="val 10000"/>
            </a:avLst>
          </a:prstGeom>
          <a:solidFill>
            <a:srgbClr val="5767B4"/>
          </a:solidFill>
          <a:ln>
            <a:headEnd/>
            <a:tailEnd/>
          </a:ln>
        </p:spPr>
        <p:style>
          <a:lnRef idx="0">
            <a:schemeClr val="accent5"/>
          </a:lnRef>
          <a:fillRef idx="1002">
            <a:schemeClr val="dk1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106675" tIns="106675" rIns="106675" bIns="57150">
            <a:spAutoFit/>
          </a:bodyPr>
          <a:lstStyle/>
          <a:p>
            <a:pPr>
              <a:lnSpc>
                <a:spcPct val="90000"/>
              </a:lnSpc>
              <a:spcAft>
                <a:spcPts val="525"/>
              </a:spcAft>
              <a:buSzPct val="25000"/>
            </a:pPr>
            <a:r>
              <a:rPr lang="fr-FR" sz="1600" dirty="0">
                <a:solidFill>
                  <a:srgbClr val="FFFFFF"/>
                </a:solidFill>
                <a:sym typeface="Arial" charset="0"/>
              </a:rPr>
              <a:t>CONTENU </a:t>
            </a:r>
          </a:p>
        </p:txBody>
      </p:sp>
      <p:sp>
        <p:nvSpPr>
          <p:cNvPr id="19" name="Shape 165"/>
          <p:cNvSpPr>
            <a:spLocks noChangeArrowheads="1"/>
          </p:cNvSpPr>
          <p:nvPr/>
        </p:nvSpPr>
        <p:spPr bwMode="auto">
          <a:xfrm>
            <a:off x="3563888" y="2708920"/>
            <a:ext cx="1623762" cy="2291050"/>
          </a:xfrm>
          <a:prstGeom prst="roundRect">
            <a:avLst>
              <a:gd name="adj" fmla="val 10000"/>
            </a:avLst>
          </a:prstGeom>
          <a:solidFill>
            <a:schemeClr val="bg1">
              <a:alpha val="89803"/>
            </a:schemeClr>
          </a:solidFill>
          <a:ln w="25400">
            <a:solidFill>
              <a:srgbClr val="5767B4"/>
            </a:solidFill>
            <a:round/>
            <a:headEnd/>
            <a:tailEnd/>
          </a:ln>
        </p:spPr>
        <p:txBody>
          <a:bodyPr wrap="square" lIns="106675" tIns="106675" rIns="106675" bIns="106675">
            <a:spAutoFit/>
          </a:bodyPr>
          <a:lstStyle/>
          <a:p>
            <a:pPr marL="114300" lvl="1" indent="-114300">
              <a:lnSpc>
                <a:spcPct val="90000"/>
              </a:lnSpc>
              <a:spcAft>
                <a:spcPts val="225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fr-FR" sz="1400" dirty="0">
                <a:solidFill>
                  <a:srgbClr val="000000"/>
                </a:solidFill>
                <a:sym typeface="Arial" charset="0"/>
              </a:rPr>
              <a:t>Optimisé vis-à-vis </a:t>
            </a:r>
            <a:r>
              <a:rPr lang="fr-FR" sz="1400" dirty="0" smtClean="0">
                <a:solidFill>
                  <a:srgbClr val="000000"/>
                </a:solidFill>
                <a:sym typeface="Arial" charset="0"/>
              </a:rPr>
              <a:t>des mots-clés visés</a:t>
            </a:r>
            <a:endParaRPr lang="fr-FR" sz="1400" dirty="0">
              <a:solidFill>
                <a:srgbClr val="000000"/>
              </a:solidFill>
              <a:sym typeface="Arial" charset="0"/>
            </a:endParaRPr>
          </a:p>
          <a:p>
            <a:pPr marL="114300" lvl="1" indent="-114300">
              <a:lnSpc>
                <a:spcPct val="90000"/>
              </a:lnSpc>
              <a:spcAft>
                <a:spcPts val="225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fr-FR" sz="1400" dirty="0" smtClean="0">
                <a:solidFill>
                  <a:srgbClr val="000000"/>
                </a:solidFill>
                <a:sym typeface="Arial" charset="0"/>
              </a:rPr>
              <a:t>Qualité du contenu (textes, photos</a:t>
            </a:r>
            <a:r>
              <a:rPr lang="fr-FR" sz="1400" dirty="0">
                <a:solidFill>
                  <a:srgbClr val="000000"/>
                </a:solidFill>
                <a:sym typeface="Arial" charset="0"/>
              </a:rPr>
              <a:t>, </a:t>
            </a:r>
            <a:r>
              <a:rPr lang="fr-FR" sz="1400" dirty="0" smtClean="0">
                <a:solidFill>
                  <a:srgbClr val="000000"/>
                </a:solidFill>
                <a:sym typeface="Arial" charset="0"/>
              </a:rPr>
              <a:t>vidéos…)</a:t>
            </a:r>
            <a:endParaRPr lang="fr-FR" sz="1400" dirty="0">
              <a:solidFill>
                <a:srgbClr val="000000"/>
              </a:solidFill>
              <a:sym typeface="Arial" charset="0"/>
            </a:endParaRPr>
          </a:p>
          <a:p>
            <a:pPr marL="114300" lvl="1" indent="-114300">
              <a:lnSpc>
                <a:spcPct val="90000"/>
              </a:lnSpc>
              <a:spcAft>
                <a:spcPts val="225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fr-FR" sz="1400" dirty="0" smtClean="0">
                <a:solidFill>
                  <a:srgbClr val="000000"/>
                </a:solidFill>
                <a:sym typeface="Arial" charset="0"/>
              </a:rPr>
              <a:t>Original et mis  à jour </a:t>
            </a:r>
            <a:r>
              <a:rPr lang="fr-FR" sz="14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fr-FR" sz="1400" dirty="0" smtClean="0">
                <a:solidFill>
                  <a:srgbClr val="000000"/>
                </a:solidFill>
                <a:sym typeface="Arial" charset="0"/>
              </a:rPr>
              <a:t>régulièrement…</a:t>
            </a:r>
            <a:endParaRPr lang="fr-FR" sz="1400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20" name="Shape 166"/>
          <p:cNvSpPr>
            <a:spLocks noChangeArrowheads="1"/>
          </p:cNvSpPr>
          <p:nvPr/>
        </p:nvSpPr>
        <p:spPr bwMode="auto">
          <a:xfrm>
            <a:off x="5202276" y="1774627"/>
            <a:ext cx="521852" cy="1122402"/>
          </a:xfrm>
          <a:prstGeom prst="rightArrow">
            <a:avLst>
              <a:gd name="adj1" fmla="val 60000"/>
              <a:gd name="adj2" fmla="val 50003"/>
            </a:avLst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/>
          <a:p>
            <a:endParaRPr lang="fr-FR"/>
          </a:p>
        </p:txBody>
      </p:sp>
      <p:sp>
        <p:nvSpPr>
          <p:cNvPr id="21" name="Shape 167"/>
          <p:cNvSpPr>
            <a:spLocks noChangeArrowheads="1"/>
          </p:cNvSpPr>
          <p:nvPr/>
        </p:nvSpPr>
        <p:spPr bwMode="auto">
          <a:xfrm>
            <a:off x="6012160" y="1926072"/>
            <a:ext cx="1656184" cy="643940"/>
          </a:xfrm>
          <a:prstGeom prst="roundRect">
            <a:avLst>
              <a:gd name="adj" fmla="val 10000"/>
            </a:avLst>
          </a:prstGeom>
          <a:solidFill>
            <a:srgbClr val="4BACC6"/>
          </a:solidFill>
          <a:ln>
            <a:headEnd/>
            <a:tailEnd/>
          </a:ln>
        </p:spPr>
        <p:style>
          <a:lnRef idx="0">
            <a:schemeClr val="accent5"/>
          </a:lnRef>
          <a:fillRef idx="1002">
            <a:schemeClr val="dk1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106675" tIns="106675" rIns="106675" bIns="57150">
            <a:spAutoFit/>
          </a:bodyPr>
          <a:lstStyle/>
          <a:p>
            <a:pPr>
              <a:lnSpc>
                <a:spcPct val="90000"/>
              </a:lnSpc>
              <a:spcAft>
                <a:spcPts val="525"/>
              </a:spcAft>
              <a:buSzPct val="25000"/>
            </a:pPr>
            <a:r>
              <a:rPr lang="fr-FR" sz="1600" dirty="0">
                <a:solidFill>
                  <a:srgbClr val="FFFFFF"/>
                </a:solidFill>
                <a:sym typeface="Arial" charset="0"/>
              </a:rPr>
              <a:t>LIENS ENTRANTS </a:t>
            </a:r>
          </a:p>
        </p:txBody>
      </p:sp>
      <p:sp>
        <p:nvSpPr>
          <p:cNvPr id="22" name="Shape 168"/>
          <p:cNvSpPr>
            <a:spLocks noChangeArrowheads="1"/>
          </p:cNvSpPr>
          <p:nvPr/>
        </p:nvSpPr>
        <p:spPr bwMode="auto">
          <a:xfrm>
            <a:off x="6300192" y="2756925"/>
            <a:ext cx="1623762" cy="2370970"/>
          </a:xfrm>
          <a:prstGeom prst="roundRect">
            <a:avLst>
              <a:gd name="adj" fmla="val 10000"/>
            </a:avLst>
          </a:prstGeom>
          <a:solidFill>
            <a:schemeClr val="bg1">
              <a:alpha val="89803"/>
            </a:schemeClr>
          </a:solidFill>
          <a:ln w="25400">
            <a:solidFill>
              <a:srgbClr val="4BACC6"/>
            </a:solidFill>
            <a:round/>
            <a:headEnd/>
            <a:tailEnd/>
          </a:ln>
        </p:spPr>
        <p:txBody>
          <a:bodyPr wrap="square" lIns="106675" tIns="106675" rIns="106675" bIns="106675">
            <a:spAutoFit/>
          </a:bodyPr>
          <a:lstStyle/>
          <a:p>
            <a:pPr marL="114300" lvl="1" indent="-114300">
              <a:lnSpc>
                <a:spcPct val="90000"/>
              </a:lnSpc>
              <a:spcAft>
                <a:spcPts val="225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fr-FR" sz="1400" dirty="0">
                <a:solidFill>
                  <a:srgbClr val="000000"/>
                </a:solidFill>
                <a:sym typeface="Arial" charset="0"/>
              </a:rPr>
              <a:t>Naturels </a:t>
            </a:r>
            <a:r>
              <a:rPr lang="fr-FR" sz="1400" dirty="0" smtClean="0">
                <a:solidFill>
                  <a:srgbClr val="000000"/>
                </a:solidFill>
                <a:sym typeface="Arial" charset="0"/>
              </a:rPr>
              <a:t>grâce à la </a:t>
            </a:r>
            <a:r>
              <a:rPr lang="fr-FR" sz="1400" dirty="0">
                <a:solidFill>
                  <a:srgbClr val="000000"/>
                </a:solidFill>
                <a:sym typeface="Arial" charset="0"/>
              </a:rPr>
              <a:t>qualité du contenu</a:t>
            </a:r>
          </a:p>
          <a:p>
            <a:pPr marL="114300" lvl="1" indent="-114300">
              <a:lnSpc>
                <a:spcPct val="90000"/>
              </a:lnSpc>
              <a:spcAft>
                <a:spcPts val="225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fr-FR" sz="1400" dirty="0">
                <a:solidFill>
                  <a:srgbClr val="000000"/>
                </a:solidFill>
                <a:sym typeface="Arial" charset="0"/>
              </a:rPr>
              <a:t>Annuaires</a:t>
            </a:r>
          </a:p>
          <a:p>
            <a:pPr marL="114300" lvl="1" indent="-114300">
              <a:lnSpc>
                <a:spcPct val="90000"/>
              </a:lnSpc>
              <a:spcAft>
                <a:spcPts val="225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fr-FR" sz="1400" dirty="0">
                <a:solidFill>
                  <a:srgbClr val="000000"/>
                </a:solidFill>
                <a:sym typeface="Arial" charset="0"/>
              </a:rPr>
              <a:t>Partenariats</a:t>
            </a:r>
          </a:p>
          <a:p>
            <a:pPr marL="114300" lvl="1" indent="-114300">
              <a:lnSpc>
                <a:spcPct val="90000"/>
              </a:lnSpc>
              <a:spcAft>
                <a:spcPts val="225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fr-FR" sz="1400" dirty="0" smtClean="0">
                <a:solidFill>
                  <a:srgbClr val="000000"/>
                </a:solidFill>
                <a:sym typeface="Arial" charset="0"/>
              </a:rPr>
              <a:t>Réseaux sociaux</a:t>
            </a:r>
          </a:p>
          <a:p>
            <a:pPr marL="114300" lvl="1" indent="-114300">
              <a:lnSpc>
                <a:spcPct val="90000"/>
              </a:lnSpc>
              <a:spcAft>
                <a:spcPts val="225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fr-FR" sz="1400" dirty="0" smtClean="0">
                <a:solidFill>
                  <a:srgbClr val="000000"/>
                </a:solidFill>
                <a:sym typeface="Arial" charset="0"/>
              </a:rPr>
              <a:t>Commentaires </a:t>
            </a:r>
            <a:r>
              <a:rPr lang="fr-FR" sz="1400" dirty="0">
                <a:solidFill>
                  <a:srgbClr val="000000"/>
                </a:solidFill>
                <a:sym typeface="Arial" charset="0"/>
              </a:rPr>
              <a:t>blogs</a:t>
            </a:r>
          </a:p>
          <a:p>
            <a:pPr marL="114300" lvl="1" indent="-114300">
              <a:lnSpc>
                <a:spcPct val="90000"/>
              </a:lnSpc>
              <a:spcAft>
                <a:spcPts val="225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fr-FR" sz="1400" dirty="0">
                <a:solidFill>
                  <a:srgbClr val="000000"/>
                </a:solidFill>
                <a:sym typeface="Arial" charset="0"/>
              </a:rPr>
              <a:t>Communiqués de presse...</a:t>
            </a:r>
          </a:p>
        </p:txBody>
      </p:sp>
    </p:spTree>
    <p:extLst>
      <p:ext uri="{BB962C8B-B14F-4D97-AF65-F5344CB8AC3E}">
        <p14:creationId xmlns:p14="http://schemas.microsoft.com/office/powerpoint/2010/main" val="39337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5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1937F-84CA-4200-9784-26A1DE5C2D67}" type="slidenum">
              <a:rPr lang="fr-FR"/>
              <a:pPr/>
              <a:t>43</a:t>
            </a:fld>
            <a:endParaRPr lang="fr-FR"/>
          </a:p>
        </p:txBody>
      </p:sp>
      <p:sp>
        <p:nvSpPr>
          <p:cNvPr id="622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Obtenir des liens pointant vers son site</a:t>
            </a:r>
          </a:p>
        </p:txBody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diverses méthodes de référencement </a:t>
            </a:r>
          </a:p>
          <a:p>
            <a:pPr lvl="1"/>
            <a:r>
              <a:rPr lang="fr-FR" sz="2000" dirty="0"/>
              <a:t>inscription dans des annuaires gratuits ou payants</a:t>
            </a:r>
          </a:p>
          <a:p>
            <a:pPr lvl="1"/>
            <a:r>
              <a:rPr lang="fr-FR" sz="2000" dirty="0"/>
              <a:t>échanges de liens ou de bannières</a:t>
            </a:r>
          </a:p>
          <a:p>
            <a:pPr lvl="1"/>
            <a:r>
              <a:rPr lang="fr-FR" sz="2000" dirty="0"/>
              <a:t>demande de liens à des gestionnaires de sites aux thématiques proches/complémentaires </a:t>
            </a:r>
          </a:p>
          <a:p>
            <a:pPr lvl="1"/>
            <a:r>
              <a:rPr lang="fr-FR" sz="2000" dirty="0"/>
              <a:t>Commentaires dans les blogs, messages dans les forums, articles dans les </a:t>
            </a:r>
            <a:r>
              <a:rPr lang="fr-FR" sz="2000" dirty="0" err="1"/>
              <a:t>digg-like</a:t>
            </a:r>
            <a:r>
              <a:rPr lang="fr-FR" sz="2000" dirty="0"/>
              <a:t>, etc.</a:t>
            </a:r>
          </a:p>
          <a:p>
            <a:pPr lvl="1"/>
            <a:r>
              <a:rPr lang="fr-FR" sz="2000" dirty="0"/>
              <a:t>Ou…..</a:t>
            </a:r>
          </a:p>
          <a:p>
            <a:r>
              <a:rPr lang="fr-FR" sz="2400" dirty="0" smtClean="0"/>
              <a:t>Achat de liens</a:t>
            </a:r>
            <a:endParaRPr lang="fr-FR" sz="2000" dirty="0" smtClean="0"/>
          </a:p>
          <a:p>
            <a:pPr lvl="1"/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191703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22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22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22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22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22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22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22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59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172200"/>
            <a:ext cx="1905000" cy="457200"/>
          </a:xfrm>
          <a:prstGeom prst="rect">
            <a:avLst/>
          </a:prstGeom>
        </p:spPr>
        <p:txBody>
          <a:bodyPr/>
          <a:lstStyle/>
          <a:p>
            <a:fld id="{0EDBB256-692A-4D3A-B5A8-284D7FEAD1F6}" type="slidenum">
              <a:rPr lang="fr-FR"/>
              <a:pPr/>
              <a:t>44</a:t>
            </a:fld>
            <a:endParaRPr lang="fr-FR"/>
          </a:p>
        </p:txBody>
      </p:sp>
      <p:sp>
        <p:nvSpPr>
          <p:cNvPr id="5734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La vente de données</a:t>
            </a:r>
            <a:endParaRPr lang="fr-FR" dirty="0"/>
          </a:p>
        </p:txBody>
      </p:sp>
      <p:sp>
        <p:nvSpPr>
          <p:cNvPr id="5734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Séance 10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043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http://scoop.intel.com/files/2012/03/infographic_1080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28" y="44624"/>
            <a:ext cx="9270029" cy="6696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905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566192"/>
            <a:ext cx="8153400" cy="990600"/>
          </a:xfrm>
        </p:spPr>
        <p:txBody>
          <a:bodyPr/>
          <a:lstStyle/>
          <a:p>
            <a:r>
              <a:rPr lang="fr-FR" dirty="0" err="1" smtClean="0"/>
              <a:t>Big</a:t>
            </a:r>
            <a:r>
              <a:rPr lang="fr-FR" dirty="0" smtClean="0"/>
              <a:t> Data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612775" y="1556792"/>
            <a:ext cx="4751313" cy="4495800"/>
          </a:xfrm>
        </p:spPr>
        <p:txBody>
          <a:bodyPr/>
          <a:lstStyle/>
          <a:p>
            <a:r>
              <a:rPr lang="fr-FR" dirty="0" smtClean="0"/>
              <a:t>Application du CRM à l’internet</a:t>
            </a:r>
          </a:p>
          <a:p>
            <a:r>
              <a:rPr lang="fr-FR" sz="2400" dirty="0" smtClean="0"/>
              <a:t>Limites pratiques, techniques et juridiques</a:t>
            </a:r>
          </a:p>
          <a:p>
            <a:pPr lvl="2"/>
            <a:endParaRPr lang="fr-FR" sz="1800" dirty="0" smtClean="0"/>
          </a:p>
        </p:txBody>
      </p:sp>
      <p:pic>
        <p:nvPicPr>
          <p:cNvPr id="1883138" name="Picture 2" descr="http://recruitmentbuzz.co.uk/recruitment/wp-content/uploads/2013/07/Facebook-Open-Grap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5021" y="2204864"/>
            <a:ext cx="2446874" cy="15121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95936" y="5301208"/>
            <a:ext cx="49685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 smtClean="0"/>
              <a:t> 15 % de notre audience globale est française mais 100 % de nos tracasseries sont aussi françaises »</a:t>
            </a:r>
            <a:r>
              <a:rPr lang="fr-FR" sz="2000" dirty="0" smtClean="0"/>
              <a:t>. </a:t>
            </a:r>
            <a:r>
              <a:rPr lang="fr-FR" sz="2000" b="1" dirty="0" smtClean="0"/>
              <a:t>G. De Martino,</a:t>
            </a:r>
            <a:r>
              <a:rPr lang="fr-FR" sz="2000" b="1" i="1" dirty="0" smtClean="0"/>
              <a:t> </a:t>
            </a:r>
            <a:r>
              <a:rPr lang="fr-FR" sz="2000" b="1" dirty="0" err="1" smtClean="0"/>
              <a:t>Dailymotion</a:t>
            </a:r>
            <a:endParaRPr lang="fr-FR" sz="2000" i="1" dirty="0"/>
          </a:p>
        </p:txBody>
      </p:sp>
    </p:spTree>
    <p:extLst>
      <p:ext uri="{BB962C8B-B14F-4D97-AF65-F5344CB8AC3E}">
        <p14:creationId xmlns:p14="http://schemas.microsoft.com/office/powerpoint/2010/main" val="124227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8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8032" y="792088"/>
            <a:ext cx="6300192" cy="620688"/>
          </a:xfrm>
        </p:spPr>
        <p:txBody>
          <a:bodyPr>
            <a:normAutofit/>
          </a:bodyPr>
          <a:lstStyle/>
          <a:p>
            <a:r>
              <a:rPr lang="fr-FR" dirty="0" smtClean="0"/>
              <a:t>L’ère du </a:t>
            </a:r>
            <a:r>
              <a:rPr lang="fr-FR" dirty="0" err="1" smtClean="0"/>
              <a:t>Big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5496" y="1474440"/>
            <a:ext cx="4464496" cy="4114800"/>
          </a:xfrm>
        </p:spPr>
        <p:txBody>
          <a:bodyPr/>
          <a:lstStyle/>
          <a:p>
            <a:r>
              <a:rPr lang="fr-FR" dirty="0" err="1" smtClean="0"/>
              <a:t>Big</a:t>
            </a:r>
            <a:r>
              <a:rPr lang="fr-FR" dirty="0" smtClean="0"/>
              <a:t> data: vitesse, volume, variété</a:t>
            </a:r>
          </a:p>
          <a:p>
            <a:pPr lvl="1"/>
            <a:r>
              <a:rPr lang="fr-FR" dirty="0" smtClean="0"/>
              <a:t>1 </a:t>
            </a:r>
            <a:r>
              <a:rPr lang="fr-FR" dirty="0"/>
              <a:t>année sur internet équivaut à 5 ans dans les autres secteurs </a:t>
            </a:r>
            <a:endParaRPr lang="fr-FR" dirty="0" smtClean="0"/>
          </a:p>
          <a:p>
            <a:pPr lvl="1"/>
            <a:r>
              <a:rPr lang="fr-FR" dirty="0" smtClean="0"/>
              <a:t>Multiplication </a:t>
            </a:r>
            <a:r>
              <a:rPr lang="fr-FR" dirty="0"/>
              <a:t>des points d’accès à l’internet : smartphones, tablettes, télévision connectée et, prochainement, automobiles et autres objets </a:t>
            </a:r>
            <a:r>
              <a:rPr lang="fr-FR" dirty="0" smtClean="0"/>
              <a:t>connectés</a:t>
            </a:r>
          </a:p>
          <a:p>
            <a:pPr lvl="1"/>
            <a:r>
              <a:rPr lang="fr-FR" dirty="0" smtClean="0"/>
              <a:t>audience </a:t>
            </a:r>
            <a:r>
              <a:rPr lang="fr-FR" dirty="0"/>
              <a:t>dispersée : réseaux sociaux, mobilité, comportement cross canal…</a:t>
            </a:r>
          </a:p>
          <a:p>
            <a:pPr marL="366713" lvl="1" indent="0">
              <a:buNone/>
            </a:pPr>
            <a:endParaRPr lang="fr-FR" dirty="0" smtClean="0"/>
          </a:p>
        </p:txBody>
      </p:sp>
      <p:pic>
        <p:nvPicPr>
          <p:cNvPr id="223236" name="Picture 4" descr="Big Data Now: 2013 Edi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6012" y="-27384"/>
            <a:ext cx="1714500" cy="2571751"/>
          </a:xfrm>
          <a:prstGeom prst="rect">
            <a:avLst/>
          </a:prstGeom>
          <a:noFill/>
        </p:spPr>
      </p:pic>
      <p:pic>
        <p:nvPicPr>
          <p:cNvPr id="3" name="marketing3-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6914" y="4149080"/>
            <a:ext cx="4767086" cy="268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3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9E60E-9393-4977-AE6F-4763F16442BC}" type="slidenum">
              <a:rPr lang="fr-FR"/>
              <a:pPr/>
              <a:t>48</a:t>
            </a:fld>
            <a:endParaRPr lang="fr-FR"/>
          </a:p>
        </p:txBody>
      </p:sp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Big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8313" y="1981200"/>
            <a:ext cx="7056437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1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fr-FR" sz="2000" dirty="0" smtClean="0"/>
              <a:t>Le trafic internet permet de collecter des informations de valeur</a:t>
            </a:r>
          </a:p>
          <a:p>
            <a:pPr marL="800100" lvl="2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fr-FR" sz="2000" dirty="0" smtClean="0"/>
              <a:t>toutes les informations stockées et collectées grâce au web (données </a:t>
            </a:r>
            <a:r>
              <a:rPr lang="fr-FR" sz="2000" dirty="0" err="1" smtClean="0"/>
              <a:t>analytics</a:t>
            </a:r>
            <a:r>
              <a:rPr lang="fr-FR" sz="2000" dirty="0" smtClean="0"/>
              <a:t>, bases clients…) constituent le </a:t>
            </a:r>
            <a:r>
              <a:rPr lang="fr-FR" sz="2000" dirty="0" err="1" smtClean="0"/>
              <a:t>Big</a:t>
            </a:r>
            <a:r>
              <a:rPr lang="fr-FR" sz="2000" dirty="0" smtClean="0"/>
              <a:t> data</a:t>
            </a:r>
          </a:p>
          <a:p>
            <a:pPr marL="800100" lvl="2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fr-FR" sz="2000" dirty="0" smtClean="0"/>
              <a:t>Actions possibles :</a:t>
            </a:r>
          </a:p>
          <a:p>
            <a:pPr marL="1257300" lvl="3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fr-FR" sz="2000" dirty="0" smtClean="0"/>
              <a:t> améliorer le taux de clic, de </a:t>
            </a:r>
            <a:r>
              <a:rPr lang="fr-FR" sz="2000" dirty="0" err="1" smtClean="0"/>
              <a:t>leads</a:t>
            </a:r>
            <a:r>
              <a:rPr lang="fr-FR" sz="2000" dirty="0" smtClean="0"/>
              <a:t>, optimiser les prix des produits en temps réel (</a:t>
            </a:r>
            <a:r>
              <a:rPr lang="fr-FR" sz="2000" dirty="0" err="1" smtClean="0"/>
              <a:t>ie</a:t>
            </a:r>
            <a:r>
              <a:rPr lang="fr-FR" sz="2000" dirty="0" smtClean="0"/>
              <a:t>. hôtels, voyages…).</a:t>
            </a:r>
          </a:p>
          <a:p>
            <a:pPr marL="1257300" lvl="3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fr-FR" sz="2000" dirty="0" smtClean="0"/>
              <a:t>Vendre les informations aux annonceurs</a:t>
            </a:r>
          </a:p>
        </p:txBody>
      </p:sp>
      <p:pic>
        <p:nvPicPr>
          <p:cNvPr id="7" name="marketing3-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348536" y="4761402"/>
            <a:ext cx="2831976" cy="21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5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287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AF39-7530-4658-800A-3F14BC4E0396}" type="slidenum">
              <a:rPr lang="fr-FR"/>
              <a:pPr/>
              <a:t>5</a:t>
            </a:fld>
            <a:endParaRPr lang="fr-FR"/>
          </a:p>
        </p:txBody>
      </p:sp>
      <p:sp>
        <p:nvSpPr>
          <p:cNvPr id="67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Evaluation du cours « stratégie d’éditeur »</a:t>
            </a:r>
            <a:endParaRPr lang="fr-FR" dirty="0"/>
          </a:p>
        </p:txBody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00213"/>
            <a:ext cx="8062913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400" dirty="0" smtClean="0"/>
              <a:t>Trois </a:t>
            </a:r>
            <a:r>
              <a:rPr lang="fr-FR" dirty="0" smtClean="0"/>
              <a:t>notes sont</a:t>
            </a:r>
            <a:r>
              <a:rPr lang="fr-FR" sz="2400" dirty="0" smtClean="0"/>
              <a:t> attribuées </a:t>
            </a:r>
            <a:r>
              <a:rPr lang="fr-FR" sz="2400" dirty="0"/>
              <a:t>pour la matière </a:t>
            </a:r>
            <a:r>
              <a:rPr lang="fr-FR" sz="2400" dirty="0" smtClean="0"/>
              <a:t>« Business </a:t>
            </a:r>
            <a:r>
              <a:rPr lang="fr-FR" sz="2400" dirty="0" err="1" smtClean="0"/>
              <a:t>models</a:t>
            </a:r>
            <a:r>
              <a:rPr lang="fr-FR" sz="2400" dirty="0" smtClean="0"/>
              <a:t> de l’internet »</a:t>
            </a:r>
          </a:p>
          <a:p>
            <a:pPr>
              <a:lnSpc>
                <a:spcPct val="90000"/>
              </a:lnSpc>
            </a:pPr>
            <a:r>
              <a:rPr lang="fr-FR" sz="2400" dirty="0" smtClean="0"/>
              <a:t>Un examen final (1/3)</a:t>
            </a:r>
          </a:p>
          <a:p>
            <a:pPr>
              <a:lnSpc>
                <a:spcPct val="90000"/>
              </a:lnSpc>
            </a:pPr>
            <a:r>
              <a:rPr lang="fr-FR" dirty="0" smtClean="0"/>
              <a:t>Un exposé en groupe </a:t>
            </a:r>
            <a:r>
              <a:rPr lang="fr-FR" smtClean="0"/>
              <a:t>de 5 personnes </a:t>
            </a:r>
            <a:r>
              <a:rPr lang="fr-FR" dirty="0" smtClean="0"/>
              <a:t>(1/3)</a:t>
            </a:r>
          </a:p>
          <a:p>
            <a:pPr lvl="1">
              <a:lnSpc>
                <a:spcPct val="90000"/>
              </a:lnSpc>
            </a:pPr>
            <a:r>
              <a:rPr lang="fr-FR" sz="2000" dirty="0" smtClean="0"/>
              <a:t>Analyse commentée de la stratégie de monétisation d’une société de votre choix</a:t>
            </a:r>
          </a:p>
          <a:p>
            <a:pPr lvl="1">
              <a:lnSpc>
                <a:spcPct val="90000"/>
              </a:lnSpc>
            </a:pPr>
            <a:r>
              <a:rPr lang="fr-FR" sz="2000" dirty="0" smtClean="0"/>
              <a:t>Consignes : 10 minutes, </a:t>
            </a:r>
            <a:r>
              <a:rPr lang="fr-FR" sz="2000" dirty="0"/>
              <a:t>indication des sources, forme soignée, copié collé </a:t>
            </a:r>
            <a:r>
              <a:rPr lang="fr-FR" sz="2000" dirty="0" smtClean="0"/>
              <a:t>accepté</a:t>
            </a:r>
          </a:p>
          <a:p>
            <a:pPr>
              <a:lnSpc>
                <a:spcPct val="90000"/>
              </a:lnSpc>
            </a:pPr>
            <a:r>
              <a:rPr lang="fr-FR" sz="2400" dirty="0" smtClean="0"/>
              <a:t>Une note de participation (1/3)</a:t>
            </a:r>
          </a:p>
        </p:txBody>
      </p:sp>
      <p:pic>
        <p:nvPicPr>
          <p:cNvPr id="6146" name="Picture 2" descr="https://fbcdn-profile-a.akamaihd.net/hprofile-ak-xfa1/v/t1.0-1/c52.52.647.647/s160x160/488390_150501881784228_1679911080_n.jpg?oh=6aa172ec47914ee47c7b009a972ff7a9&amp;oe=54C22184&amp;__gda__=1418208364_1947601d10df601dfc9a13d5ed25f06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88" y="4757738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43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7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7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7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7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7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67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7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7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172200"/>
            <a:ext cx="1905000" cy="457200"/>
          </a:xfrm>
          <a:prstGeom prst="rect">
            <a:avLst/>
          </a:prstGeom>
        </p:spPr>
        <p:txBody>
          <a:bodyPr/>
          <a:lstStyle/>
          <a:p>
            <a:fld id="{0EDBB256-692A-4D3A-B5A8-284D7FEAD1F6}" type="slidenum">
              <a:rPr lang="fr-FR"/>
              <a:pPr/>
              <a:t>6</a:t>
            </a:fld>
            <a:endParaRPr lang="fr-FR"/>
          </a:p>
        </p:txBody>
      </p:sp>
      <p:sp>
        <p:nvSpPr>
          <p:cNvPr id="5734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Tests de connaissances : QCM</a:t>
            </a:r>
            <a:endParaRPr lang="fr-FR" dirty="0"/>
          </a:p>
        </p:txBody>
      </p:sp>
      <p:sp>
        <p:nvSpPr>
          <p:cNvPr id="5734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http://</a:t>
            </a:r>
            <a:r>
              <a:rPr lang="fr-FR" dirty="0" smtClean="0">
                <a:hlinkClick r:id="rId3"/>
              </a:rPr>
              <a:t>bit.ly/webfrancais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91283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1722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0FE7748-42B3-4AF6-9157-8F37FF1F1C5B}" type="slidenum">
              <a:rPr lang="fr-FR" smtClean="0"/>
              <a:pPr>
                <a:defRPr/>
              </a:pPr>
              <a:t>7</a:t>
            </a:fld>
            <a:endParaRPr lang="fr-FR" smtClean="0"/>
          </a:p>
        </p:txBody>
      </p:sp>
      <p:sp>
        <p:nvSpPr>
          <p:cNvPr id="54579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Particularités de l’économie numérique</a:t>
            </a:r>
            <a:endParaRPr lang="fr-FR" dirty="0"/>
          </a:p>
        </p:txBody>
      </p:sp>
      <p:sp>
        <p:nvSpPr>
          <p:cNvPr id="10244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FR" dirty="0" smtClean="0"/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40577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172200"/>
            <a:ext cx="1905000" cy="457200"/>
          </a:xfrm>
          <a:prstGeom prst="rect">
            <a:avLst/>
          </a:prstGeom>
        </p:spPr>
        <p:txBody>
          <a:bodyPr/>
          <a:lstStyle/>
          <a:p>
            <a:fld id="{0EDBB256-692A-4D3A-B5A8-284D7FEAD1F6}" type="slidenum">
              <a:rPr lang="fr-FR"/>
              <a:pPr/>
              <a:t>8</a:t>
            </a:fld>
            <a:endParaRPr lang="fr-FR"/>
          </a:p>
        </p:txBody>
      </p:sp>
      <p:sp>
        <p:nvSpPr>
          <p:cNvPr id="5734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Exercice (seul ou en équipe)</a:t>
            </a:r>
            <a:endParaRPr lang="fr-FR" dirty="0"/>
          </a:p>
        </p:txBody>
      </p:sp>
      <p:sp>
        <p:nvSpPr>
          <p:cNvPr id="5734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1. Parmi les 20 personnes les plus riches au monde, quel secteur d’activité est le plus représenté ?</a:t>
            </a:r>
          </a:p>
          <a:p>
            <a:r>
              <a:rPr lang="fr-FR" dirty="0" smtClean="0"/>
              <a:t>2. Quelle est la particularité des milliardaires de ce secteur ?</a:t>
            </a:r>
          </a:p>
          <a:p>
            <a:r>
              <a:rPr lang="fr-FR" dirty="0" smtClean="0"/>
              <a:t>3. Comment ont-ils obtenu leur fortune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87745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426B4-A9D8-413D-B159-9F1A3835DEA6}" type="slidenum">
              <a:rPr lang="fr-FR" smtClean="0"/>
              <a:pPr>
                <a:defRPr/>
              </a:pPr>
              <a:t>9</a:t>
            </a:fld>
            <a:endParaRPr lang="fr-FR" smtClean="0"/>
          </a:p>
        </p:txBody>
      </p:sp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62664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 smtClean="0"/>
              <a:t>la </a:t>
            </a:r>
            <a:r>
              <a:rPr lang="fr-FR" dirty="0"/>
              <a:t>nouvelle économie </a:t>
            </a:r>
            <a:r>
              <a:rPr lang="fr-FR" dirty="0" smtClean="0"/>
              <a:t>: 3</a:t>
            </a:r>
            <a:r>
              <a:rPr lang="fr-FR" baseline="30000" dirty="0" smtClean="0"/>
              <a:t>e</a:t>
            </a:r>
            <a:r>
              <a:rPr lang="fr-FR" dirty="0" smtClean="0"/>
              <a:t> révolution industrielle</a:t>
            </a:r>
            <a:endParaRPr lang="fr-FR" dirty="0"/>
          </a:p>
        </p:txBody>
      </p:sp>
      <p:sp>
        <p:nvSpPr>
          <p:cNvPr id="552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6694512" cy="4114800"/>
          </a:xfrm>
        </p:spPr>
        <p:txBody>
          <a:bodyPr/>
          <a:lstStyle/>
          <a:p>
            <a:pPr eaLnBrk="1" hangingPunct="1"/>
            <a:r>
              <a:rPr lang="fr-FR" sz="2400" dirty="0" smtClean="0"/>
              <a:t>Qu’est-ce qu’une Révolution Industrielle ?</a:t>
            </a:r>
          </a:p>
          <a:p>
            <a:pPr lvl="1" eaLnBrk="1" hangingPunct="1"/>
            <a:r>
              <a:rPr lang="fr-FR" dirty="0" smtClean="0"/>
              <a:t>Une période de forte croissance née d’une innovation permettant des gains de productivité à croissance géométrique</a:t>
            </a:r>
          </a:p>
          <a:p>
            <a:pPr eaLnBrk="1" hangingPunct="1"/>
            <a:r>
              <a:rPr lang="fr-FR" dirty="0" smtClean="0"/>
              <a:t>Les Trois Révolutions Industrielles</a:t>
            </a:r>
            <a:endParaRPr lang="fr-FR" dirty="0"/>
          </a:p>
          <a:p>
            <a:pPr lvl="1"/>
            <a:r>
              <a:rPr lang="en-US" sz="2000" dirty="0" smtClean="0"/>
              <a:t>Textile et machine à </a:t>
            </a:r>
            <a:r>
              <a:rPr lang="en-US" sz="2000" dirty="0" err="1" smtClean="0"/>
              <a:t>vapeur</a:t>
            </a:r>
            <a:endParaRPr lang="en-US" sz="2000" dirty="0" smtClean="0"/>
          </a:p>
          <a:p>
            <a:pPr lvl="1"/>
            <a:r>
              <a:rPr lang="en-US" sz="2000" dirty="0" err="1" smtClean="0"/>
              <a:t>Acier</a:t>
            </a:r>
            <a:r>
              <a:rPr lang="en-US" sz="2000" dirty="0" smtClean="0"/>
              <a:t>, </a:t>
            </a:r>
            <a:r>
              <a:rPr lang="en-US" sz="2000" dirty="0" err="1" smtClean="0"/>
              <a:t>chemin</a:t>
            </a:r>
            <a:r>
              <a:rPr lang="en-US" sz="2000" dirty="0" smtClean="0"/>
              <a:t> de </a:t>
            </a:r>
            <a:r>
              <a:rPr lang="en-US" sz="2000" dirty="0" err="1" smtClean="0"/>
              <a:t>fer</a:t>
            </a:r>
            <a:r>
              <a:rPr lang="en-US" sz="2000" dirty="0" smtClean="0"/>
              <a:t>, </a:t>
            </a:r>
            <a:r>
              <a:rPr lang="en-US" sz="2000" dirty="0" err="1" smtClean="0"/>
              <a:t>électricité</a:t>
            </a:r>
            <a:r>
              <a:rPr lang="en-US" sz="2000" dirty="0"/>
              <a:t> </a:t>
            </a:r>
            <a:r>
              <a:rPr lang="en-US" sz="2000" dirty="0" smtClean="0"/>
              <a:t>et </a:t>
            </a:r>
            <a:r>
              <a:rPr lang="en-US" sz="2000" dirty="0" err="1" smtClean="0"/>
              <a:t>chimie</a:t>
            </a:r>
            <a:endParaRPr lang="en-US" sz="2000" dirty="0" smtClean="0"/>
          </a:p>
          <a:p>
            <a:pPr lvl="1"/>
            <a:r>
              <a:rPr lang="en-US" sz="2000" dirty="0" err="1" smtClean="0"/>
              <a:t>Traitement</a:t>
            </a:r>
            <a:r>
              <a:rPr lang="en-US" sz="2000" dirty="0" smtClean="0"/>
              <a:t> de </a:t>
            </a:r>
            <a:r>
              <a:rPr lang="en-US" sz="2000" dirty="0" err="1" smtClean="0"/>
              <a:t>l’information</a:t>
            </a:r>
            <a:endParaRPr lang="en-US" sz="2000" dirty="0"/>
          </a:p>
          <a:p>
            <a:pPr lvl="1"/>
            <a:endParaRPr lang="en-US" sz="2000" dirty="0" smtClean="0"/>
          </a:p>
          <a:p>
            <a:pPr marL="366713" lvl="1" indent="0">
              <a:buNone/>
            </a:pPr>
            <a:endParaRPr lang="fr-FR" dirty="0" smtClean="0"/>
          </a:p>
        </p:txBody>
      </p:sp>
      <p:pic>
        <p:nvPicPr>
          <p:cNvPr id="10" name="Picture 2" descr="http://www.industrialrevolutionresearch.com/images/tr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7220" y="4697760"/>
            <a:ext cx="3526780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38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2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2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52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52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52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52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29575</TotalTime>
  <Words>1760</Words>
  <Application>Microsoft Office PowerPoint</Application>
  <PresentationFormat>On-screen Show (4:3)</PresentationFormat>
  <Paragraphs>340</Paragraphs>
  <Slides>48</Slides>
  <Notes>46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Arial Black</vt:lpstr>
      <vt:lpstr>Century Schoolbook</vt:lpstr>
      <vt:lpstr>Symbol</vt:lpstr>
      <vt:lpstr>Times New Roman</vt:lpstr>
      <vt:lpstr>Wingdings</vt:lpstr>
      <vt:lpstr>Wingdings 2</vt:lpstr>
      <vt:lpstr>Oriel</vt:lpstr>
      <vt:lpstr>Image</vt:lpstr>
      <vt:lpstr>Majeure Digital Web 3e année</vt:lpstr>
      <vt:lpstr>Votre intervenant :  David CHELLY</vt:lpstr>
      <vt:lpstr>Objectifs du cours</vt:lpstr>
      <vt:lpstr>Plan de l’intervention : Stratégie d’éditeur</vt:lpstr>
      <vt:lpstr>Evaluation du cours « stratégie d’éditeur »</vt:lpstr>
      <vt:lpstr>Tests de connaissances : QCM</vt:lpstr>
      <vt:lpstr>Particularités de l’économie numérique</vt:lpstr>
      <vt:lpstr>Exercice (seul ou en équipe)</vt:lpstr>
      <vt:lpstr>la nouvelle économie : 3e révolution industrielle</vt:lpstr>
      <vt:lpstr>La révolution de l’information</vt:lpstr>
      <vt:lpstr>En quoi « la nouvelle économie » se distingue-t-elle des autres secteurs d’activité ?</vt:lpstr>
      <vt:lpstr>La valorisation des sociétés de la nouvelle économie</vt:lpstr>
      <vt:lpstr>Business models de l’internet</vt:lpstr>
      <vt:lpstr>Exercice en équipe</vt:lpstr>
      <vt:lpstr>Mise en relation d’offreurs et de demandeurs de biens ou services</vt:lpstr>
      <vt:lpstr>Le cas des annonces classées</vt:lpstr>
      <vt:lpstr>Portails d’intermédiation</vt:lpstr>
      <vt:lpstr>Médias en ligne</vt:lpstr>
      <vt:lpstr>Communautés</vt:lpstr>
      <vt:lpstr>Prestation de services web</vt:lpstr>
      <vt:lpstr>E-marchands</vt:lpstr>
      <vt:lpstr>L’affichage de publicités</vt:lpstr>
      <vt:lpstr>La publicité en ligne</vt:lpstr>
      <vt:lpstr>Formats et emplacements des bannières </vt:lpstr>
      <vt:lpstr>Différents supports pour les annonces</vt:lpstr>
      <vt:lpstr>Ad exchanges et ad networks</vt:lpstr>
      <vt:lpstr>Real-time Bidding (RTB)</vt:lpstr>
      <vt:lpstr>Le native advertising</vt:lpstr>
      <vt:lpstr>Les nouvelles tendances du marketing</vt:lpstr>
      <vt:lpstr>La publicité déguisée</vt:lpstr>
      <vt:lpstr>La vente en ligne</vt:lpstr>
      <vt:lpstr>Cas pratique : monétisation et business model d’un site e-commerce</vt:lpstr>
      <vt:lpstr>Les marchés compatibles avec le ecommerce</vt:lpstr>
      <vt:lpstr>Les business models du e-commerce</vt:lpstr>
      <vt:lpstr>Cross selling, recommandation et réseaux sociaux</vt:lpstr>
      <vt:lpstr>La vente de liens pour le référencement</vt:lpstr>
      <vt:lpstr>Exercice d’entraînement  : comprendre l’algorithme de Google</vt:lpstr>
      <vt:lpstr>PowerPoint Presentation</vt:lpstr>
      <vt:lpstr>Grands principes</vt:lpstr>
      <vt:lpstr>L’Algorithme de Google</vt:lpstr>
      <vt:lpstr>Les sites d’autorité/trust</vt:lpstr>
      <vt:lpstr>Conditions pour un bon positionnement</vt:lpstr>
      <vt:lpstr>Obtenir des liens pointant vers son site</vt:lpstr>
      <vt:lpstr>La vente de données</vt:lpstr>
      <vt:lpstr>PowerPoint Presentation</vt:lpstr>
      <vt:lpstr>Big Data</vt:lpstr>
      <vt:lpstr>L’ère du Big Data</vt:lpstr>
      <vt:lpstr>Big data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David Chelly</dc:creator>
  <cp:lastModifiedBy>David Chelly</cp:lastModifiedBy>
  <cp:revision>814</cp:revision>
  <dcterms:created xsi:type="dcterms:W3CDTF">2010-03-03T15:08:53Z</dcterms:created>
  <dcterms:modified xsi:type="dcterms:W3CDTF">2015-11-04T21:27:54Z</dcterms:modified>
</cp:coreProperties>
</file>