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5"/>
  </p:notesMasterIdLst>
  <p:sldIdLst>
    <p:sldId id="1146" r:id="rId2"/>
    <p:sldId id="1189" r:id="rId3"/>
    <p:sldId id="1185" r:id="rId4"/>
    <p:sldId id="1171" r:id="rId5"/>
    <p:sldId id="1187" r:id="rId6"/>
    <p:sldId id="1170" r:id="rId7"/>
    <p:sldId id="1186" r:id="rId8"/>
    <p:sldId id="1174" r:id="rId9"/>
    <p:sldId id="1172" r:id="rId10"/>
    <p:sldId id="1176" r:id="rId11"/>
    <p:sldId id="1188" r:id="rId12"/>
    <p:sldId id="1175" r:id="rId13"/>
    <p:sldId id="1181" r:id="rId14"/>
    <p:sldId id="1182" r:id="rId15"/>
    <p:sldId id="1165" r:id="rId16"/>
    <p:sldId id="1166" r:id="rId17"/>
    <p:sldId id="1164" r:id="rId18"/>
    <p:sldId id="1178" r:id="rId19"/>
    <p:sldId id="1179" r:id="rId20"/>
    <p:sldId id="1180" r:id="rId21"/>
    <p:sldId id="1183" r:id="rId22"/>
    <p:sldId id="1167" r:id="rId23"/>
    <p:sldId id="1168" r:id="rId2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31" autoAdjust="0"/>
  </p:normalViewPr>
  <p:slideViewPr>
    <p:cSldViewPr>
      <p:cViewPr varScale="1">
        <p:scale>
          <a:sx n="84" d="100"/>
          <a:sy n="84" d="100"/>
        </p:scale>
        <p:origin x="15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1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BA7DAC1-2E2F-4259-BAD1-CDE73643226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02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0BE55A-1781-4670-9410-AA95EFD943C5}" type="slidenum">
              <a:rPr lang="fr-FR" smtClean="0"/>
              <a:pPr>
                <a:defRPr/>
              </a:pPr>
              <a:t>1</a:t>
            </a:fld>
            <a:endParaRPr lang="fr-F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63246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0BAFE8-9467-4A08-8817-C4D55F8A5D89}" type="slidenum">
              <a:rPr lang="fr-FR"/>
              <a:pPr/>
              <a:t>10</a:t>
            </a:fld>
            <a:endParaRPr lang="fr-FR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6664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E7BF54-4566-4DE5-815D-FCD6BFF44284}" type="slidenum">
              <a:rPr lang="fr-FR"/>
              <a:pPr/>
              <a:t>11</a:t>
            </a:fld>
            <a:endParaRPr lang="fr-FR"/>
          </a:p>
        </p:txBody>
      </p:sp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7027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DF5CB2-C48E-497B-91C4-EE93DDC74B48}" type="slidenum">
              <a:rPr lang="fr-FR" smtClean="0"/>
              <a:pPr>
                <a:defRPr/>
              </a:pPr>
              <a:t>12</a:t>
            </a:fld>
            <a:endParaRPr lang="fr-F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24631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DF5CB2-C48E-497B-91C4-EE93DDC74B48}" type="slidenum">
              <a:rPr lang="fr-FR" smtClean="0"/>
              <a:pPr>
                <a:defRPr/>
              </a:pPr>
              <a:t>13</a:t>
            </a:fld>
            <a:endParaRPr lang="fr-F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83195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0BAFE8-9467-4A08-8817-C4D55F8A5D89}" type="slidenum">
              <a:rPr lang="fr-FR"/>
              <a:pPr/>
              <a:t>14</a:t>
            </a:fld>
            <a:endParaRPr lang="fr-FR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5741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C6C829-AAF2-4405-99BF-CD4C8BEB8090}" type="slidenum">
              <a:rPr lang="fr-FR"/>
              <a:pPr/>
              <a:t>15</a:t>
            </a:fld>
            <a:endParaRPr lang="fr-FR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998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C6C829-AAF2-4405-99BF-CD4C8BEB8090}" type="slidenum">
              <a:rPr lang="fr-FR"/>
              <a:pPr/>
              <a:t>16</a:t>
            </a:fld>
            <a:endParaRPr lang="fr-FR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681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E7BF54-4566-4DE5-815D-FCD6BFF44284}" type="slidenum">
              <a:rPr lang="fr-FR"/>
              <a:pPr/>
              <a:t>17</a:t>
            </a:fld>
            <a:endParaRPr lang="fr-FR"/>
          </a:p>
        </p:txBody>
      </p:sp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1830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BC24F6-F16B-46E0-B9C8-2F8D4E9DBDE4}" type="slidenum">
              <a:rPr lang="fr-FR" smtClean="0"/>
              <a:pPr>
                <a:defRPr/>
              </a:pPr>
              <a:t>18</a:t>
            </a:fld>
            <a:endParaRPr lang="fr-FR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06716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B1F92E-AAEC-4427-AD25-60DA24E96BA7}" type="slidenum">
              <a:rPr lang="fr-FR" smtClean="0"/>
              <a:pPr>
                <a:defRPr/>
              </a:pPr>
              <a:t>19</a:t>
            </a:fld>
            <a:endParaRPr lang="fr-F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47522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1AAFAA-52CF-4157-8A6D-7DEA42957DC4}" type="slidenum">
              <a:rPr lang="fr-FR" altLang="fr-FR" smtClean="0"/>
              <a:pPr/>
              <a:t>2</a:t>
            </a:fld>
            <a:endParaRPr lang="fr-FR" altLang="fr-FR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58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B1F92E-AAEC-4427-AD25-60DA24E96BA7}" type="slidenum">
              <a:rPr lang="fr-FR" smtClean="0"/>
              <a:pPr>
                <a:defRPr/>
              </a:pPr>
              <a:t>20</a:t>
            </a:fld>
            <a:endParaRPr lang="fr-F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14159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0BAFE8-9467-4A08-8817-C4D55F8A5D89}" type="slidenum">
              <a:rPr lang="fr-FR"/>
              <a:pPr/>
              <a:t>21</a:t>
            </a:fld>
            <a:endParaRPr lang="fr-FR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96891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E86683-B0A8-4196-AAF5-C83AB1904973}" type="slidenum">
              <a:rPr lang="fr-FR"/>
              <a:pPr/>
              <a:t>22</a:t>
            </a:fld>
            <a:endParaRPr lang="fr-FR"/>
          </a:p>
        </p:txBody>
      </p:sp>
      <p:sp>
        <p:nvSpPr>
          <p:cNvPr id="75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8372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79F022-8F2C-4578-8615-C3FEA58B1878}" type="slidenum">
              <a:rPr lang="fr-FR"/>
              <a:pPr/>
              <a:t>23</a:t>
            </a:fld>
            <a:endParaRPr lang="fr-FR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666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90183-8563-42CC-8A5D-C512D11C263C}" type="slidenum">
              <a:rPr lang="fr-FR"/>
              <a:pPr/>
              <a:t>3</a:t>
            </a:fld>
            <a:endParaRPr lang="fr-FR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723900"/>
            <a:ext cx="4827588" cy="3621088"/>
          </a:xfrm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586288"/>
            <a:ext cx="4965700" cy="434657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952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0BAFE8-9467-4A08-8817-C4D55F8A5D89}" type="slidenum">
              <a:rPr lang="fr-FR"/>
              <a:pPr/>
              <a:t>4</a:t>
            </a:fld>
            <a:endParaRPr lang="fr-FR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246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E7BF54-4566-4DE5-815D-FCD6BFF44284}" type="slidenum">
              <a:rPr lang="fr-FR"/>
              <a:pPr/>
              <a:t>5</a:t>
            </a:fld>
            <a:endParaRPr lang="fr-FR"/>
          </a:p>
        </p:txBody>
      </p:sp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8565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58A34-3C3F-4216-8D30-27954BC75DF3}" type="slidenum">
              <a:rPr lang="fr-FR"/>
              <a:pPr/>
              <a:t>6</a:t>
            </a:fld>
            <a:endParaRPr lang="fr-FR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8958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264F96-202B-4DD5-A7D8-8B7D7B902452}" type="slidenum">
              <a:rPr lang="fr-FR" smtClean="0"/>
              <a:pPr>
                <a:defRPr/>
              </a:pPr>
              <a:t>7</a:t>
            </a:fld>
            <a:endParaRPr lang="fr-F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55852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264F96-202B-4DD5-A7D8-8B7D7B902452}" type="slidenum">
              <a:rPr lang="fr-FR" smtClean="0"/>
              <a:pPr>
                <a:defRPr/>
              </a:pPr>
              <a:t>8</a:t>
            </a:fld>
            <a:endParaRPr lang="fr-F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70232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58A34-3C3F-4216-8D30-27954BC75DF3}" type="slidenum">
              <a:rPr lang="fr-FR"/>
              <a:pPr/>
              <a:t>9</a:t>
            </a:fld>
            <a:endParaRPr lang="fr-FR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57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9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1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9113839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Ellipse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Ellipse 17"/>
          <p:cNvSpPr/>
          <p:nvPr/>
        </p:nvSpPr>
        <p:spPr bwMode="auto">
          <a:xfrm>
            <a:off x="1309691" y="4867275"/>
            <a:ext cx="641351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1090613" y="5500691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663703" y="5788025"/>
            <a:ext cx="274639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Ellipse 20"/>
          <p:cNvSpPr/>
          <p:nvPr/>
        </p:nvSpPr>
        <p:spPr>
          <a:xfrm>
            <a:off x="1905000" y="4495803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22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8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91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967C2-4A39-40DB-8A59-2024B2FAD9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33AA0-3C71-4EDC-9B5A-0C07E68C06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1676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DEA18-B410-4B3C-AB58-CCF2C7E02A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4F93A-A9DF-4342-B37C-F8A2774270E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90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C1B9955-329B-4B26-8AA7-665ECB8B347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9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1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Ellipse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Ellipse 14"/>
          <p:cNvSpPr/>
          <p:nvPr/>
        </p:nvSpPr>
        <p:spPr bwMode="auto">
          <a:xfrm>
            <a:off x="1323977" y="4867275"/>
            <a:ext cx="642939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Ellipse 15"/>
          <p:cNvSpPr/>
          <p:nvPr/>
        </p:nvSpPr>
        <p:spPr bwMode="auto">
          <a:xfrm>
            <a:off x="1090613" y="5500691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Ellipse 16"/>
          <p:cNvSpPr/>
          <p:nvPr/>
        </p:nvSpPr>
        <p:spPr bwMode="auto">
          <a:xfrm>
            <a:off x="1663703" y="5791200"/>
            <a:ext cx="274639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Ellipse 17"/>
          <p:cNvSpPr/>
          <p:nvPr/>
        </p:nvSpPr>
        <p:spPr bwMode="auto">
          <a:xfrm>
            <a:off x="1879600" y="4479928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3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39851" y="4929191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ABD52-6038-4697-A38C-3D801EC90E8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525AA-BC2F-41FA-B308-4A979D3BF60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FD768-88D9-4A29-A34A-09A8EF5A70F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3581828-1F91-4C31-8AF0-F7735B7930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B776F-5AB6-4B8E-AB25-B681A235AAA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" name="Connecteur droit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6192839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8156577" y="5715003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D9F64F7-36B1-4F36-9275-94378CF0F68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pied de page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156577" y="5715003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6192839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FC9A87-F1F8-4CDE-A57A-0536DF93A5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076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046" y="1081884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6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8156577" y="5715003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588" y="5734051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7CFE630-9880-4E03-BFCF-7A91A934676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27" r:id="rId4"/>
    <p:sldLayoutId id="2147483928" r:id="rId5"/>
    <p:sldLayoutId id="2147483935" r:id="rId6"/>
    <p:sldLayoutId id="2147483929" r:id="rId7"/>
    <p:sldLayoutId id="2147483936" r:id="rId8"/>
    <p:sldLayoutId id="2147483937" r:id="rId9"/>
    <p:sldLayoutId id="2147483930" r:id="rId10"/>
    <p:sldLayoutId id="2147483931" r:id="rId11"/>
    <p:sldLayoutId id="214748393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anagementinterculturel.com/outils/carte-culturelle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ofstede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ecp.fr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mailto:davidchelly@centreurope.org" TargetMode="External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://images.google.fr/imgres?imgurl=www.france-travel.net/images/delacroix_liberty_leading_the_people.jpg&amp;imgrefurl=http://www.france-travel.net/the_french_revolution.htm&amp;h=150&amp;w=166&amp;prev=/images?q=r%C3%A9volution+1789&amp;svnum=10&amp;hl=fr&amp;lr=&amp;ie=UTF-8&amp;oe=UTF-8&amp;sa=N" TargetMode="Externa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cp.f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C:\Users\David\Google%20Drive\cours\video\berlitz.mp4" TargetMode="External"/><Relationship Id="rId1" Type="http://schemas.microsoft.com/office/2007/relationships/media" Target="file:///C:\Users\David\Google%20Drive\cours\video\berlitz.mp4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3130EA0-334D-4A46-8F4A-36A7866A9471}" type="slidenum">
              <a:rPr lang="fr-FR" smtClean="0"/>
              <a:pPr>
                <a:defRPr/>
              </a:pPr>
              <a:t>1</a:t>
            </a:fld>
            <a:endParaRPr lang="fr-FR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114800"/>
            <a:ext cx="8066087" cy="1752600"/>
          </a:xfrm>
        </p:spPr>
        <p:txBody>
          <a:bodyPr/>
          <a:lstStyle/>
          <a:p>
            <a:pPr eaLnBrk="1" hangingPunct="1"/>
            <a:r>
              <a:rPr lang="fr-FR" sz="1400" dirty="0" smtClean="0">
                <a:latin typeface="Arial" charset="0"/>
              </a:rPr>
              <a:t>6 octobre 2015</a:t>
            </a:r>
            <a:endParaRPr lang="fr-FR" sz="1400" dirty="0" smtClean="0">
              <a:latin typeface="Arial" charset="0"/>
            </a:endParaRPr>
          </a:p>
          <a:p>
            <a:pPr eaLnBrk="1" hangingPunct="1"/>
            <a:endParaRPr lang="fr-FR" sz="1400" dirty="0" smtClean="0"/>
          </a:p>
          <a:p>
            <a:pPr eaLnBrk="1" hangingPunct="1"/>
            <a:r>
              <a:rPr lang="fr-FR" sz="1400" dirty="0" smtClean="0"/>
              <a:t>Par : David Chelly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1979613" y="2540000"/>
            <a:ext cx="6121400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dirty="0" smtClean="0"/>
              <a:t>Environnement </a:t>
            </a:r>
            <a:r>
              <a:rPr lang="fr-FR" sz="2800" dirty="0"/>
              <a:t>international, veille et management interculturel </a:t>
            </a:r>
            <a:endParaRPr lang="fr-FR" sz="2800" b="1" i="1" dirty="0"/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323850" y="5949950"/>
            <a:ext cx="1920875" cy="230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fr-FR" sz="900"/>
              <a:t>Copyright © Postenergie Espagne SL</a:t>
            </a:r>
          </a:p>
        </p:txBody>
      </p:sp>
      <p:sp>
        <p:nvSpPr>
          <p:cNvPr id="11271" name="AutoShape 2" descr="data:image/jpeg;base64,/9j/4AAQSkZJRgABAQAAAQABAAD/2wCEAAkGBw4SERMQBxIQEBIVEBQODxIQExUPEg8QFx0eFiASFxQYHiggGB4lGxYVITIhJSorMC4yFx8/OjMsPCguLisBCgoKDQ0OGxAQFyskHyQsMSwsNS0tLCwsLCwsLi4sLCwsLCwuLCwsLiwsLCwsLCwsLCwsLCwsLCwsNCwuLDY1K//AABEIAOEA4QMBEQACEQEDEQH/xAAcAAEBAAMAAwEAAAAAAAAAAAAABgQFBwECAwj/xABOEAABAwADCAwKBwYGAwAAAAAAAQIDBBESBQYHE1GRk9EVFhchMkFSVGFxstMUIjEzNFNyc3TDRIGDkqGxwiQ1YmOCwSNDoqPS4UKz8P/EABkBAQEBAQEBAAAAAAAAAAAAAAAEAwIFAf/EADERAQAABAIIBgMAAgMBAAAAAAABAgMRBIESExQxMkFRYTNCYqHh8CHB0SKRUnGxI//aAAwDAQACEQMRAD8A7iAA9JJWpwlA19Iu1C3hOQDDW+ij8pM4HjbTR+UmcBtpo/KTOA200flJnAbaaPykzgNtNH5SZwG2mj8pM4DbTR+UmcBtpo/KTOA200flJnAbaaPykzgNtNH5SZwG2mj8pM4DbTR+UmcBtpo/KTOA200flJnAbaaPykzgNtNH5SZwG2mj8pM4HlL6KPykzgZNHu7C7guQDYxTtdwFQD6gAAADCujT2xNVXqBpGwzTostNf4PR0S1Wqo1zm8qtd5qdK5uMQhGO43NHS78Lj0dbNAhdSnJ/mVIra/bk38yVFUmEnjv/AAxjWlhuYm6ezioLNMndGuxer2+XOv7G6g3mLNOndDYvV7fJr+xuoN5izTp3Q2L1e3ya/sbqDeYs06d0Ni9Xt8mv7G6g3mLNOndDYvV7fJr+xuoN5izTp3Q2L1e3ya/sbqDeYs06d0Ni9Xt8mv7G6g3mLNOndDYvV7fJr+xuoN5izTp3Q2L1e3ya/sbqDeYs06d0Ni9Xt8mv7G6g3mLNOndDYvV7fJr+xuoN5izTp3Q2L1e3ya/sbqDeYs06d0Ni9Xt8mv7G6g3mLNOndDYvV7fJr+xuoN5izTp3Q2L1e3ya/sbqDeYs06d0Ni9Xt8mv7G6g3mLNOndDYvV7fJr+xuoN5izTp3Q2L1e3ya/sbqDeYs06d0Ni9Xt8mv7G6g3mLNOndDYvV7fJr+zIo9/FyplqupRXQqv/AJtRHo3+plT8yGc2Dnhujd1CvDm30dGc1iT3Bl8JhXfso5Huq/hcnCq5K7/Wu8SzSxljaLaEYR3Ntcm6bZW7y7/Gh8GzAAekz6kVVAmoGtnlfNTVRKPDWrrXBc5Etb/Q1N9etOkQheNjc5vflfXLTZFbGrm0drv8KPyW6v8AMenGq8ScXXWq+tRowpw7o6lSM0ezPuFeXaRJLrq5te+kTd5UT+N3F1Jn4jipiOUrqWl1UbL27nolSQMX2lc5c6qYa2p1aaEvR7bXaBzePMusa2fq+6EvQ2u0Dm8eZdY1s/U0JehtdoHN48y6xrZ+poS9Da7QObx5l1jWz9TQl6G12gc3jzLrGtn6mhL0NrtA5vHmXWNbP1NCXobXaBzePMusa2fqaEvQ2u0Dm8eZdY1s/U0JehtdoHN48y6xrZ+poS9Da7QObx5l1jWz9TQl6G12gc3jzLrGtn6mhL0NrtA5vHmXWNbP1NCXobXaBzePMusa2fqaEvQ2u0Dm8eZdY1s/U0JehtdoHN48y6xrZ+poS9Da7QObx5l1jWz9TQl6G12gc3jzLrGtn6mhL0NrtA5vHmXWNbP1NCXo8Le7QObx/in9xrZ+poS9GoureTA5FW5irE/ia5VfG7orXxm9e/1GsmImhxOJqUOSbuJdmlXOpC2UVKnVTwuXxZE/stXkcn4pvLvUpy1Zf/GUs0ZIum0maNWx3QuUtcUlWNTyVKu9aVOJa/FXp+s8meWMsbRWQjCMLwUlDmR7UVMhy+vuBrLvz2YnL0AR1+9JWj3Lhhj3nUhyYziWyqYx342W9SlWEkvPfoxrRtLZI3j0BJKRblStsTbaJ/Gu83NUq/UhZXmtLbqxpS3i6LaIlJaAWgFoBaAWgFoBaAWgFoBaAWgFoBaAWgFoBaAWgFoBaAWgFoCQwgUFFYykMTxmuxT+li1qir1Lvf1FOHm/Oixqy/i7PwVUrGR0mhTrW1W41nQjvEdVk37C9aqZ42TdM+0I74K+9aZVjsyeVPFXrTeIVDfAaC+5f8F3UoEfhc4NBRORN+URfgvNl+09fk1WDx2/SOqL9ZrieTmjzWVolbloBaAWgFoBaAWgFoBaAWgFoBaAWgFoBaAWgFoBaAWgFoBaAWgNHfo79kf7cfaRTahxs6vC12CRf25/wknbjO8Z4ef9Z0eLJeXtL48yfzpO0p5itRgT9+HmXdSgSGF3g0H2JvlF+C82X7T1+TR3hOqfMmVjFzKus2xG6DmlvisrZK2LYC2AtgLYC2AtgLYC2AtgLYC2AtgLYC2AtgLYC2AtgLYC2AtgaG/R/wCzVZZWJ+a/2NqEP8mdXhY+CT05/wAJJ24zrGeHn/XFHiyXV7PDm9/L2lPMVqUCfvw8y7qUCQwu8Gg+xN8ovwXmy/aevyTl5T6pZE/lV5lTWb190HFLesMYTWbmMFgxgsGMFgxgsGMFgxgsGMFgxgsGMFgxgsGMFgxgsGMFh7MVVWpiKq8SIlar9QGdFcmku8kap7So38FWs4jPLDm+2i+yXBpP8H3v+j5rZS0XnYGk/wAH3v8Aoa2UtE2BpP8AB97/AKGtlLRYNOor4XI2eqtUtJUte95P7HUs0Jtz5H8MbGHVgxgsNBfo/wDwGp/OTsuNqEP8mVXc9sEnpz/hJO3GMZ4ef9c0eLJdXs8Ob38vaU8xWpQJ+/DzLupQJDC7waD7E3yi/BebL9p6/JKXpvqnd7p35tKa3Czp71djCazcxgsGMFgxgsGMFgxgsGMFgxgsGMFgxgsGMFgxgsGMFhsri3NfSHeVWsThu/SnT+RnPPCV9hC6yodCiiSqjtRMq+VV614yaaaMd7uzIOX0AAAJC/B1UzPdJ+alNHhcTb2ixhtZyYwWGhvvfXGxP5lf4LrNqO+LKruZeCT05/wknbjOcZ4ef9fKPFkur2eHN7+XtKeYrUoE/fh5l3UoEhhd4NB9ib5RfgvNl+09fkjr3HVT/wBDk/Jf7FVXhZU96qxhPZuYwWDGCwYwWDGCwYwWDGCwYwWDGCwYwWDGCwYwWHtHW5UbHvqqo1qZVXeqPm4dLufRGxRtjj4k315TuNfrUhmm0o3awhZknL6AAAACKv2dVOz3SdpxVQ4Wc+9PYw3s5MYLDR30vrbGn8Tl/I1pQ3sqjZ4JPTn/AAknbjOMZ4ef9KPFkur2eHN7+XtKeYrUoE/fh5l3UoEhhd4NB9ib5RfgvNl+09fkibiOqmb1OT8FK5+FjJvUuMMLNzGCwYwWDGCwYwWDGCwYwWDGCwYwWDGCwYwWDGCw2t67bdLhReJyv+61XJ+KIZ1fxJF9l3ulkDYAAAMR106Mi1PmhRU3lRZGoqfidaE3R8vB42Vovr4dIzWNCboXgjL9qVG+di0d7HpikRVY5HIi2nb1aFVCEYS/lnPH8p7GG9nJjBYaW+N9eL/q/sa0ubKo3eCT05/wknbjMsZ4ef8AX2jxZLq9nhze/l7SnmK1KBP34eZd1KBIYXeDQfYm+UX4LzZftPX5IS5i1St+v8lLJ9zGXeobZg2LYC2AtgLYC2AtgLYC2AtgLYC2BvLynftkfU/sqZV+CLqTe6aQNgABK3/3QkjijjhVWpIrrapvKrW1eL1La/Aow8sIxvFxPFz+2WMnm2AtgLYC2BqLuOrVnUprTZTqHBJ6c/4STtxmOM8PP+uqPFkur2eHN7+XtKeYrUoE/fh5l3UoEhhd4NB9ib5RfgvNl+09fk5/RX2XtVeJS2MLwYQ3t7bMbNrlsWLlsWLlsWLlsWLlsWLlsWLlsWLlsWLlsWLlsWLlsWLt9eM79ti6pOypjX4IupN7qh57cAAQ+E11SUfrl/SV4XmyqIW2V2Z3LYsXLYsXLYsXLYsXaq6klb0ROJtX1+XUaSQ/DKeP5VGCT05/wknbjMMZ4ef9d0eLJdXs8Ob38vaU8xWpQJ+/DzLupQJDC7waD7E3yi/BebL9p6/JzouTtjRKVWll/l8idJnNK7hFk2zl0WwFsBbAWwFsBbAWwFsD3gY57msiStznIxqbyVuctSJWvSoj+IXG72n3T9Quki/5mWvp9f8A13oTdG4vRvcp0NLjlpkVhiI+t1uN1VbVRN5rlXyqZVqsk0kYQi6klmhH8uiETYAASV/tx6TSUg2OZbsrJb8ZrKq7NXCVK/IpRh6ksl7xZ1JYx3JHaddP1H+5F/yKdfT6s9CY2nXT9R/uRf8AIa+n1NCZq7qXOno70jp7bDlaj0S013iqqpXW1V40U0kmhNC8HMYRhvYls6fHynpKNTp4kPsIXfIxs1bnKq1u8q76mrNaYJPTn/CSduMlxnh5/wBa0eLJdXs8Ob38vaU8xWpQJ+/DzLupQJDC7waD7E3yi/BebL9p6/JzouTgH1bO9PIuffPloPt4vbwp/RmPmjA0onhT+jMNGBpRPCn9GYaMDSieFP6Mw0YGlE8Kf0ZhowNKJ4U/ozDRgaUTwp/RmGjA0onhT+jMNGBpRZ1wKS7wujItXpUCf62nNSENCP8A1F1LGN4O/njLQAAAAAAADj+FClu8PVrKvFgjb9fjO/UenhZf/nmlrR/ySK0l+WrqKbQZXi+SrlPr48AWuCT05/wknbjJcZ4ef9a0eLJdXs8Ob38vaU8xWpQJ+/DzLupQJDC7waD7E3yi/BebL9p6/JzouTgAAAAAAAAAAAz73/S6L8VB/wCxpxU4I/8AUf8Ax9l3wfoU8VeAAAAAAAAcLv8Aprd0aSuR7WJ/SxrfzRT18PC1KCKpxxT5s4AAFrgk9Of8JJ24yXGeHn/WtHiyXV7PDm9/L2lPMVqUCfvw8y7qUCQwu8Gg+xN8ovwXmy/aevyc6Lk4AAAAAAAAAAAM24kjW0mjulVGtbSYXucq1I1qPaqqq8SIiHE8Lyxh2i+y74O4baLm88oumZrPK1NT/jH/AEs1knV9qHd6hSvSOh0mCR611MZI17lq31qRFyHM1KeWF4wi+wnljui2Jw6AAGHdC6lGgs7ITRQ2q7GNe1lqqquqtd+qtM51LJNNwwu+RmhDfFibaLm88oumZrO9TU/4x/051knU20XN55RdMzWNTU/4x/0ayTq4ddmk42kTyotaPnkei5Wq5VT8Kj1ZIWlhDsjmjeMYsM7fAABa4JPTn/CSduMlxnh5/wBa0eLJdXs8Ob38vaU8xWpQJ+/DzLupQJDC7waD7E3yi/BebL9p6/JzouTgAAAAAAAAAAAAAKjBr+8YfZl7DifFeFFpS43bDylgAA5rhk+ifb/LLsF5sk9fk5qXpwAAAAALXBJ6c/4STtxkuM8PP+taPFkur2eHN7+XtKeYrUoE/fh5l3UoEhhd4NB9ib5RfgvNl+09fk50XJwAAAAAAAAAAAAAFRg1/eMPsy9hxPivCi0pcbth5SwAAc1wyfRPt/ll2C82Sevyc1L04AAAAAFrgk9Of8JJ24yXGeHn/WtHiyXV7PDm9/L2lPMVqUCfvw8y7qUCQwu8Gg+xN8ovwXmy/aevyc6Lk4AAAAAAAAAAAAACowa/vGH2Zew4nxXhRaUuN2w8pYAAOa4ZPon2/wAsuwXmyT1+TmpenAAAAAAtcEnpz/hJO3GS4zw8/wCtaPFkur2eHN7+XtKeYrUoE/fh5l3UoEhhd4NB9ib5RfgvNl+09fk50XJwAAAAAAAAAAAAAFRg1/eMPsy9hxPivCi0pcbth5SwAAc1wyfRPt/ll2C82Sevyc1L04AAAAAFrgk9Of8ACSduMlxnh5/1rR4sl1ezw5vfy9pTzFalAn78PMu6lAkMLvBoPsTfKL8F5sv2nr8nOi5OAAAAAAAAAAAAAAqMGv7xh9mXsOJ8V4UWlLjdsPKWAADmuGT6J9v8suwXmyT1+TmpenAAAAAAtcEnpz/hJO3GS4zw8/61o8WS6vZ4c3v5e0p5itSgT9+HmXdSgTmE2ite2h4yveZLVV04vUW4ONtLL9sK0NyG2LjyuzpqLNKLC0DYuPK7OmoaUS0DYuPK7OmoaUS0DYuPK7OmoaUS0DYuPK7OmoaUS0DYuPK7OmoaUS0DYuPK7OmoaUS0DYuPK7OmoaUS0DYuPK7OmoaUS0DYuPK7OmoaUS0DYuPK7OmoaUS0DYuPK7OmoaUS0DYuPK7OmoaUS0FDeDQWMp8TmK6uqTyqnIXoMcRNenFpSh/k62eYqAAEDhUorX+DYyvex1VXTY1FuEja+TCtDcgdi48rs6aizSiwtA2LjyuzpqGlEtA2LjyuzpqGlEtA2LjyuzpqGlEtA2LjyuzpqGlEtA2LjyuzpqGlEtBWYM6ExlMc5iur8Gem+qctnR0E2KmvJn/WtGH+SrvZ4c3v5e0p56lSgT9+HmXdSgaPCHwaJ7MnyyzCc8mNbkjStgAAAAAAAAAAAAAA3t5HpsXVJ2VMcR4cWlPidRPOUgACIwl/R/tf0FmF5sa3JEFbAAAAAACnwd+lu+Hf2mE+K4M2tLiUV7PDm9/L2lIFClA0F96f4LupQNFhD4NE9mT8oyzCc8mNbkjStgAAAAAAAAAAAAAA3t5HpsXVJ2VMcR4cWlPidRPOUgACIwl/R/tf0FmF5sa3JEFbAAAAAACnwd+lu+Hf2mE+K4M2tLiUd7SePN7+XtKQKFIBqb4obUTk6AJu+xiy0GjTt37FTH9FaWF/1tRPrKcLNaaMGVWH4uiy5OAAAAAAAAAAAAAA3t5HpsXVJ2VMcR4cWlPidRPOUgACIwl/R/tf0FmF5sa3JEFbAAAAAACwwew2VnpMu81kdiv/AFuzI1uckxU34hBtShzb69WNbFt/lcquXrXfI26gA+VIjtNVFyATdEYxrpaFdBK4pq0ZXveM7eVlfEq+VOlMqofZZoyxvAjC8HLL5rhT0KZYqTaVq1rDJ/4ysy9CpxpxdSoq+vSqwqS3ghnljLGzU2lyrnNXJaXKucBaXKucBaXKucBaXKucBaXKucBaXKucBaXKucBaXKucBaXKucBaXKucBaXKucDy2Ryb7HORcqKqKfLD38Kl9ZJ992saMOj7eJ4VL6yT77tY0YdC8TwqX1kn33axow6F4vV8z1845y5K3KtWcWhB8u9bS5Vzn0LS5VzgLS5VzgLS5VzgLS5VzgZlyLnT0mVsNARXPd12WN43uXiRP/t9UQ4nnlkheL7LCMY2g6xLRGUeCO5tz1tLUjp38aou+qr0uXi4kTqPIqTxnm0orZZYSwspLnwIxiImQ4dMoABrLr3MbK3f8vEuQDTzzscxaNfNHjo+KSpVVMiuq30VOU3f/M6lnmljeEXyMIRhaKcpmDaOSt9waU1W8TZPHq6MY3+7ayyTG/8AKDCNDpFrlwY3R4n0TSSd2a7ZT7/c3Gpn7PG5ldLl0TSSd2Nsp9/uZqZ+xuZXS5dE0kndjbKff7mamfsbmV0uXRNJJ3Y2yn3+5mpn7G5ldLl0TSSd2Nsp9/uZqZ+xuZXS5dE0kndjbKff7mamfsbmV0uXRNJJ3Y2yn3+5mpn7G5ldLl0TSSd2Nsp9/uZqZ+xuZXS5dE0kndjbKff7mamfsbmV0uXRNJJ3Y2yn3+5mpn7G5ldLl0TSSd2Nsp9/uZqZ+xuZXS5dE0kndjbKff7mamfsbmV0uXRNJJ3Y2yn3+5mpn7G5ldLl0TSSd2Nsp9/uZqZ+xuZXS5dE0kndjbKff7mamfsbmV0uXRNJJ3Y2yn3+5mpn7G5ldLl0TSSd2Nsp9/uZqZ+xuZXS5dE0kndjbKff7mamfsbmV0uXRNJJ3Y2yn3+5mpn7G5ldLl0TSSd2Nsp9/uZqZ+zOoeDFzfGuzSo42JwkiT5j6kT7qmc2Nh5Yf7dQodYqSgvo9HZiL1okrXhzORVRV5SuXfeuTiSv6iOepNPG80W8ssJdzbXHuVYrfMque5bTnLvqq5VOHTcAAAAD4T0Vj0qeiKBqJ73IlW1H4q5W7y50A+S3Ak4pp9K/WB42Ak9dPpX6wGwEnrp9K/WA2Ak9dPpX6wGwEnrp9K/WA2Ak9dPpX6wGwEnrp9K/WA2Ak9dPpX6wGwEnrp9K/WA2Ak9dPpX6wGwEnrp9K/WA2Ak9dPpX6wGwEnrp9K/WA2Ak9dPpX6wGwEnrp9K/WA2Ak9dPpX6wGwEnrp9K/WA2Ak9dPpX6wGwEnrp9K/WB5S4EnHNPpX6wPeO9uOuudVeuVyq5c6gbajUFjOAiIBlAAAAAAAAAAAAAAAAAAAAAA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273" name="AutoShape 2" descr="data:image/jpeg;base64,/9j/4AAQSkZJRgABAQAAAQABAAD/2wCEAAkGBhMSERAUEhQVFRAWFxgVGBgYGBgYGhkWFhchGhUYFBQXHCYfGBkvGhIVHy8kLycqLSwsGB41NTAqNSYtLCkBCQoKDgwOFw8PGTUkHSApKTUqNTU1MTU1My0yLik2LikpKS8sNDU0KSk1LCwxMi8zKSkxLCopLik1KTUpLCksLP/AABEIAFoAsAMBIgACEQEDEQH/xAAbAAEAAgMBAQAAAAAAAAAAAAAAAQUDBAYHAv/EAEMQAAEEAQIDBAYECgoDAAAAAAEAAgMRBBIhBQYxEyIyUQcUQWFxkVKBobEVFiMzNUJicnOiRmR0hZKzwcPR0iUmNP/EABgBAQEBAQEAAAAAAAAAAAAAAAABAgME/8QAJxEBAQACAAMGBwAAAAAAAAAAAAECERIxgQMUMkFRsRMhYaHR4fD/2gAMAwEAAhEDEQA/APcUREBERAREQEREBERAREQERRaCUUWptARRaWglERAREQERQUEoqrlvmWHOidLjlxjD3RnU0tOpnXY/FWqAiIgIixSS15k+QFpvQyotN00x8LGAftPIPya0/etPM4vLCNUsTdFgWySzZ6d1zWrll2uOM3fas3KTmtyVX5HHYmO06tcn0GAvd9Yb0+ulqYcRy2CSR57J3SJhLRsdxI/xOPu2Hx6m2xsRkbdLGta3yAr7lmZ55zePyn95fvobt5K/1/If+bgDB5yvA/kZqP2qDh5TvFOxnuZFf8z3K2pSr8Lfiyt669tHD61Tjgbz4sqc/Asb9zFB5c/rOT/jH/VXKKd37P0+9OCKI8BmHgy5h+8A7/hY3Y2ezwyxyjycKP3f6roVFLPdsfK2danBHOHmaaL/AOjHc0fSadvt2+1WOFzDBLs14Dvou7p+oHr9SsqVNxDleGTcDs3WDbeho33m9D0+Kzce3w8OXFPr+Ymspyu10iIvW6CgqVBQebehnOjh4XM+V7I4xlTW57g1o3HVziAF3PC+YsXJ1er5EMxb1EcjHkfENJpeT+iTktmZDJLmflceKeVsMDvzYkJuWV7R43bhovoAfMVbek/lOHCxxxHBjbj5eM9jrjGlr2Fwa5sjRsRuPiLHtQeoyShoJcQANyTsAPeT0VVi834MrxHHl4z5CaDWzRucT5BodZKx8T4Pj8RxomzsL4HdnMG6iL21NDtJ3He3C5fmzlPgvq8kLvUsaXSezdriie19dwgkgkXW3tQd/PkNY1znuDWNFlziAAB1JJ2AWnl8w40TY3S5ELGyV2ZdIxoffTQSe91HRcDwbjD8vleaSYl0gxsiNxPVxiDmgn300LF6NORYMjDgy81gyJnsa2PtN2xQRdyFjGdBszUT5lB6Z6/HrMfaM7QN1Fmoag36Rbdge9Vs/EsLKhl/LwyQxka3NlbTHezU9ru4frXnHNnBDl8xDG1OZDNiM9Y07F8LHuc5mrqAXMjB91roueeW8bD4NxJuNCyJrorcGirIIAJ8zSlkymqO14dBGyNoirs6tpBsEHew723d2tL8bsLtOy9bxu2vTo7aPVq8tOq793VcVzlkzR8tMdj2H+rYzXFuxEZYwSEV0Gna/YCrHg/I3BsnDjEMEMsBYAHj8503LpG95snn0IPsSSSag7kOUrHFCGgNaAGgAAD2AbAD3UFkVBERAREQEREBERAUFSoKDzz0G/o6X+1T/eFYemP9DZ37rP8AMarLkblL8HY7oe07XVK+XVp0+Otqs+XVZ+ceXfX8OfG19mJQBq06qpwd4bF+HzQcRzPxCWQcC4dFK6BmXG0zSM2f2ccTToY72E2fkPYSD0Q9HXCsaFznYsGhjS9z5RrdTRbnPe+yehKnmT0fsy8fEYJXRZOLp7Gdg7zXNa0Hu30Ohpq+oG+29d+IGbk6WcS4i6fGBBMMUTYRLRsCZ7dy2wNvtCCi5HH/AKpk317HM+feXa+jL9E8O/gMWLhHIYg4ZPgCa2yCZoforSJr/U1G61eaueWeC+qYmPj69fZMDNVabr26bNfNBx39Kf7v/wBxXXpV/RHEP4J+8LY/FH/yn4Q7U36v6v2enbxatWu/spbvNXA/XMPIxtejtWaNVaqsg3psX080GPlaMHh+EHAFpxoQQRYIMTbseS4jnTkGPBimz+GPdiZEQMrmMd+Ska3q10R26ezw+7ex1nEuVZH4MGNDlSY8kIiAljAsmJob3mn9U1dX8xsefn9HvEMoCLiHEjLiWC6OKFkJkA30ve2jVgefz3Adly1xY5WJizlukyxMkI8i5oJA919FZrFjYzY2MYxoaxjQ1rR0DWigB7gAAsqAiIgIiICIiAiIgKCpUFBWv4tUcMhaafVgblookn9qg07DfytTLxJ3ZSSNa1wYX/rdWsF20gHrS2m4LAIwBsw23c7bEfcSobw9gY6MNAjdqto2HfvV8LsoNfKz3xsYXNbqc7TsXEAUTezST08lOXnujjY5wbqc4N8R0i/bdX9i2cjEa8AG9jYpzmm6rq0g+1BhNpo3Ok6hbnON/Emz1QamPxYGF8jgA1pItpsOo0CwkC7Jr4qWcTuHtNPe8JaCDT70lurp4jV+RtbB4ewiiLGrXRJrV518d66Wn4Ojp40jS/xD2Hauns6Dog+Y5JadbGB21U4kHzvaxXwWu3iTxE+RzG0LAAcTdOLTZIFdFt4+E1hJbZJqy5znHboLcSa3PzKOwmFhYR3Ddj4nUftKDBl8SEbnBzTQZqbW+og0WgfSssrz1e4r4yuIPY6Julut7STZdQLS0VbWna5OprotyfEa8tLgCWu1N9zhsD8iV85GC15aTqDgCAWuc006rHdIsd0fJBmZdC+q+l8sjoAb7eZJP1k9V9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274" name="AutoShape 4" descr="data:image/jpeg;base64,/9j/4AAQSkZJRgABAQAAAQABAAD/2wCEAAkGBhMSERAUEhQVFRAWFxgVGBgYGBgYGhkWFhchGhUYFBQXHCYfGBkvGhIVHy8kLycqLSwsGB41NTAqNSYtLCkBCQoKDgwOFw8PGTUkHSApKTUqNTU1MTU1My0yLik2LikpKS8sNDU0KSk1LCwxMi8zKSkxLCopLik1KTUpLCksLP/AABEIAFoAsAMBIgACEQEDEQH/xAAbAAEAAgMBAQAAAAAAAAAAAAAAAQUDBAYHAv/EAEMQAAEEAQIDBAYECgoDAAAAAAEAAgMRBBIhBQYxEyIyUQcUQWFxkVKBobEVFiMzNUJicnOiRmR0hZKzwcPR0iUmNP/EABgBAQEBAQEAAAAAAAAAAAAAAAABAgME/8QAJxEBAQACAAMGBwAAAAAAAAAAAAECERIxgQMUMkFRsRMhYaHR4fD/2gAMAwEAAhEDEQA/APcUREBERAREQEREBERAREQERRaCUUWptARRaWglERAREQERQUEoqrlvmWHOidLjlxjD3RnU0tOpnXY/FWqAiIgIixSS15k+QFpvQyotN00x8LGAftPIPya0/etPM4vLCNUsTdFgWySzZ6d1zWrll2uOM3fas3KTmtyVX5HHYmO06tcn0GAvd9Yb0+ulqYcRy2CSR57J3SJhLRsdxI/xOPu2Hx6m2xsRkbdLGta3yAr7lmZ55zePyn95fvobt5K/1/If+bgDB5yvA/kZqP2qDh5TvFOxnuZFf8z3K2pSr8Lfiyt669tHD61Tjgbz4sqc/Asb9zFB5c/rOT/jH/VXKKd37P0+9OCKI8BmHgy5h+8A7/hY3Y2ezwyxyjycKP3f6roVFLPdsfK2danBHOHmaaL/AOjHc0fSadvt2+1WOFzDBLs14Dvou7p+oHr9SsqVNxDleGTcDs3WDbeho33m9D0+Kzce3w8OXFPr+Ymspyu10iIvW6CgqVBQebehnOjh4XM+V7I4xlTW57g1o3HVziAF3PC+YsXJ1er5EMxb1EcjHkfENJpeT+iTktmZDJLmflceKeVsMDvzYkJuWV7R43bhovoAfMVbek/lOHCxxxHBjbj5eM9jrjGlr2Fwa5sjRsRuPiLHtQeoyShoJcQANyTsAPeT0VVi834MrxHHl4z5CaDWzRucT5BodZKx8T4Pj8RxomzsL4HdnMG6iL21NDtJ3He3C5fmzlPgvq8kLvUsaXSezdriie19dwgkgkXW3tQd/PkNY1znuDWNFlziAAB1JJ2AWnl8w40TY3S5ELGyV2ZdIxoffTQSe91HRcDwbjD8vleaSYl0gxsiNxPVxiDmgn300LF6NORYMjDgy81gyJnsa2PtN2xQRdyFjGdBszUT5lB6Z6/HrMfaM7QN1Fmoag36Rbdge9Vs/EsLKhl/LwyQxka3NlbTHezU9ru4frXnHNnBDl8xDG1OZDNiM9Y07F8LHuc5mrqAXMjB91roueeW8bD4NxJuNCyJrorcGirIIAJ8zSlkymqO14dBGyNoirs6tpBsEHew723d2tL8bsLtOy9bxu2vTo7aPVq8tOq793VcVzlkzR8tMdj2H+rYzXFuxEZYwSEV0Gna/YCrHg/I3BsnDjEMEMsBYAHj8503LpG95snn0IPsSSSag7kOUrHFCGgNaAGgAAD2AbAD3UFkVBERAREQEREBERAUFSoKDzz0G/o6X+1T/eFYemP9DZ37rP8AMarLkblL8HY7oe07XVK+XVp0+Otqs+XVZ+ceXfX8OfG19mJQBq06qpwd4bF+HzQcRzPxCWQcC4dFK6BmXG0zSM2f2ccTToY72E2fkPYSD0Q9HXCsaFznYsGhjS9z5RrdTRbnPe+yehKnmT0fsy8fEYJXRZOLp7Gdg7zXNa0Hu30Ohpq+oG+29d+IGbk6WcS4i6fGBBMMUTYRLRsCZ7dy2wNvtCCi5HH/AKpk317HM+feXa+jL9E8O/gMWLhHIYg4ZPgCa2yCZoforSJr/U1G61eaueWeC+qYmPj69fZMDNVabr26bNfNBx39Kf7v/wBxXXpV/RHEP4J+8LY/FH/yn4Q7U36v6v2enbxatWu/spbvNXA/XMPIxtejtWaNVaqsg3psX080GPlaMHh+EHAFpxoQQRYIMTbseS4jnTkGPBimz+GPdiZEQMrmMd+Ska3q10R26ezw+7ex1nEuVZH4MGNDlSY8kIiAljAsmJob3mn9U1dX8xsefn9HvEMoCLiHEjLiWC6OKFkJkA30ve2jVgefz3Adly1xY5WJizlukyxMkI8i5oJA919FZrFjYzY2MYxoaxjQ1rR0DWigB7gAAsqAiIgIiICIiAiIgKCpUFBWv4tUcMhaafVgblookn9qg07DfytTLxJ3ZSSNa1wYX/rdWsF20gHrS2m4LAIwBsw23c7bEfcSobw9gY6MNAjdqto2HfvV8LsoNfKz3xsYXNbqc7TsXEAUTezST08lOXnujjY5wbqc4N8R0i/bdX9i2cjEa8AG9jYpzmm6rq0g+1BhNpo3Ok6hbnON/Emz1QamPxYGF8jgA1pItpsOo0CwkC7Jr4qWcTuHtNPe8JaCDT70lurp4jV+RtbB4ewiiLGrXRJrV518d66Wn4Ojp40jS/xD2Hauns6Dog+Y5JadbGB21U4kHzvaxXwWu3iTxE+RzG0LAAcTdOLTZIFdFt4+E1hJbZJqy5znHboLcSa3PzKOwmFhYR3Ddj4nUftKDBl8SEbnBzTQZqbW+og0WgfSssrz1e4r4yuIPY6Julut7STZdQLS0VbWna5OprotyfEa8tLgCWu1N9zhsD8iV85GC15aTqDgCAWuc006rHdIsd0fJBmZdC+q+l8sjoAb7eZJP1k9V9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278" name="AutoShape 12" descr="data:image/jpeg;base64,/9j/4AAQSkZJRgABAQAAAQABAAD/2wCEAAkGBhIREBUQERIWEBUVGBwSFRUWFhcYGRcWFxcWFBUVFxoXHCYeGB0jGxcWKy8gIycpLCwsFioxNTAqNSYrLCkBCQoKDgwOGg8PGjAkHyQ2NTI0NDQpNS0sNDUyLDU1LCwqNC41LCkpLCw2LzIpLSwyNCkqLy80KiwvKSwsLCwsLP/AABEIAIAAwAMBIgACEQEDEQH/xAAcAAEAAgMBAQEAAAAAAAAAAAAABgcDBAUBAgj/xABAEAACAQMCBAMEBQkHBQAAAAABAgMABBESIQUGEzEiQVEHFGFxMoGRkqEjQlJUYoKxwdEVFiUzovDxQ5Oy4eL/xAAaAQEAAwEBAQAAAAAAAAAAAAAAAQIDBAUG/8QALREAAgECBAUDAwUBAAAAAAAAAAECAxEEITFBEhNRofBhceGRwfEiMoGx0SP/2gAMAwEAAhEDEQA/ALxpSlAKUpQClKUApSlAKUpQClKUApSlAKUpQClKUApSlAKUpQClKUApSlAKUpQClKUApSlAK8Jr2o/zlzGLO2Lj/MfwRj9r1+Q71KTbsi0YuTUUbs/MlqjFHuI1ZTggsMg+hr4/vXZ/rMX3xVFAFj5uzH5lmPf5kmpRwnkCSXBlcRD9FRqb+grqdCMdWelPB04K8pFm/wB67P8AWYvvig5rs/1mL74qLN7P7eJdRUYHd5W2+foKjvEb/h8WwmMp/Rt4xj77kCqxoqeUbs4pvDQ1kWpZcZgmJWKVJCBkhTnA7ZNbmao+w53Fq7va2+kuApaWQucA5HhUACsd57RuISbdcRj9hAv4nNbLAVG+nv8AB59TF0U/0Xa9i9M17UY9nhmNkrzu0juxfLHJwe3yFSeuKceGTj0N4y4kmKUpVSwpSlAKUpQClKUApSlAKUpQClK8NAfMsoUFmOABkk+QHc1RvNfMJvbgy/8ATXwRD9j9L97vUy9p3MulRZRndxqlPov5qfX5/AfGq1rtw8LLiZ6+BoWXMe+h9JIVIKnBG4I8iPSpTwv2kXMAClI5gPUaGPzZc/wqKV9RqWOlQWPooJP2CuiUVLVHdOnCatJXJJzXzGnExEGLWpTVlW8cbFsYJxg5GO5HnXIueTLtRqWPqr3BjIbb5d66NjyVO2DMDEp/N/PPwA8vnVs2PCESNF06CFA2PoKqsTyUox0PncfgqDlxQeb9T89upB0sCpHcEEH7DWawtDLIkY7sQPtqe+1LooFj1K8pOR+kijuW+B9K5vst4V1bzqEbRDP1+X8q7ufelzLHhcm1Xgvct7h9oIo0jHZVC/YK2aUr549oUpSgFKUoBSlKAUpSgFKUoBSlKAVo8Yv+hBJNjV01L49cVvVgu7RZUaNxqVhpIPmPSpRKtfMoWXXM7SyOCznUx+J/3+Fb1nwIOe7N8FFXBb8t2sf0LeNf3RW97uuNOkY9MY/hXS8R0R6MsdtFFY2nKkS+J4wo9ZXAH4muvBxuwth4rmFP2YyGP+mpc3BLc7mCM/NFP8RXLvuWUb6EMQ/dUfyqI1Iyf6rnBVr1Zkbu/arZRnMMUk7epwg/1b/hUa4t7UrycaY9Nsp28Hib7x7fZUtuuSJD9GKL8P6Vybn2d3R7Rx/eH9K7Kbwyzt9WebUjXlrLsV07kksxJJ3JJySfUk96uT2XcK6VoZCN5Dn6h/zUMuvZdfnOlIv+5/8ANW7wuz6UKR/oqB9eN6Y2vGUFGLIwtJxk3JG3SlK8o9AUpSgFKUoBSlKAUpSgFKUoDDLdIuAzque2SBn5Zr6SdWJAYHGxwQcH0PpVdczWMSXs03Ebdp7eRESKUAsIMZ1Agbrk4Or4VtcyQNYaeJWRVtSLDKrHaUHCwyZ82BP1g10clOyTzf09jB1bXbWn1JwbtM6da57YyM5PYV9yTBRliFHqTgfjVbcycq9GzgjL5nnuo2mn/OMrZwwPfC+XpiveYeNPNw6e1uFxcwPEsg8nUyLolX4H8DVlQTtwvfxlXWcb3XnQsNuIRg4MiAjuCy/1p7/HjPUTHbOpcZ9O9Qvnble0DQSdBNct1GsjY3YMfED65xWvzhwO0t3so1tgYWmkd4o01az08fRHc9vsqI0oStZvP06fyTKpKN8tPuWBFcK26sG8tiD/AAr5jvI2OlXVj5gMCagF7LELaO3soX4eLm5W3kLRmJsFNTMoPmQMZ9akEXs/sUKNHAInjYMroSGypB3PnnG486rKnGOcm/p/ZZTctESGa4VF1OwVR3LHA+01rx8ZgYhVmjYnYAOpJPoN64HtOH+GTfu/+QqMcrQQa7f/AAiVWyp94wNIOP8AM+VTCipU+NkSqtT4S0c19VAeEcw30vErmNYoykZjjZGlI6aam8a4XxsQSSNvogZrasuepHtr6cwqDaOyKuo4cLndjjw9u29VdCa7dyVWi+/YmeaxRXaMzIrqzL9IAglc+o8qiV3zrKRaRQQLJcXMfVKsxCRrjJJOCTv/AArh8u8ZNtc8VubhArJ02dEbUNXjAVWIGc7fbVo4eTTfmtiHWSaXmlyzs17moNwT2gNJPDFOsCi4zo6U2tkYDISRSBjI8/UVk5d53lvLgoscKoHZGUynrKFyNZTTg7+Wdqq6E1e60LKrFk1pSlYmopSlACa81UaqZ5Q55mtC73Jkmt3Zl1Elikq5bCk9sjGx9M+tbU6MqibjsY1KqptJ7lzZpVV8n8eurjiwecsiyRNIsWTpCbaMDz2zvUrX2hQdREaOeNZW6ccrxlUds42J371M8POLtqRCvGSvofPHuA30xljiuY1gnGlleMs0e2G0EHfPxra49yyZrFbOJgukx4ZgTtGynfHmcfjWDi3tAtraWWGRZC8QDYVc6tXYJvuR/KuZY8cH9qzStIywC0SbDE6VB3zpzgHFXiqlk9LZrL2Ktwu1rfIkHMnA3uRAEYL0p0mOQTkJ3Ax51o858li+COjCKWMjDYOGTUCUYDv229DWROe4PdVuikqrI3TiUr45W7DQo3Oa+l51i6M0hjlR4FDSQOmJACCVOBnIOPpdtqrHmws0tC0uXK6e5t8wcIa46OlgvSmSY5BOQmcgY861+ZuCTzyW8tu6RvA7P+UBIOpdOMA/OuAnN3vfDZmmWe3IiLvLGmBgnH5JifFiuq3OEFqltC/WlaWINGdGpmwBgED841KhUi0lqr/1mRxQlns7GW55euLq3eK8kj1hleGSFWUxsu4bxE5OawxcK4oxRJbuFUUgu0cRDuAc43bC5ra4fztbSwSzktEICVlVxhkI8sfGtey5/hlnjtxDcI0u6a49IK7nX37VH/TNcOnoL08nfX1OhzbwRry0kt1YIXxhmBIGCD5Vx+F8A4nEYkN5C0SFQUERyUHdQSe+POt/n29mh4fNJA2hwB4s4IGQGI+OKjXIHEW6ssizyNaBEDPcN2nO7BSfn+Iq1NS5TeVvYibjzEt/c7I5VuYr+W6tp40jnKGZHQscJ30kHG4J3+Nc+fkG5HvcUFxGkF0xkIaNmYE5yuQcYOe/wqSc2cd9zs5LkAMVA0jy1McLn4b1ErDk2+uYVupOIyxzOutVGyLkZCkBv+KtTnJrjcklpp0/wicYp8KTe+vU6tzyXMPdJbeZI57aPpMWUlJFwMggHI/91is+QZG9996mWQ3YXJjQrpZdW+CT6j7Kw8s8/kWcz3oJe1cRSFBktk6Q2Nt8g5+VdnhnPVvPOsAWSJnGqPqoUEg/Zz3pLnRuum9v5+SFypWfX8GtwTlq6hMSSPbFI8ZZIMSOAMAZJwp7ZbetaPkq4e9iup5YPyLM+qKIo8gOQoc5xsPPzrzhHMUNtHeztNPcLHcEMHUZQnbRHvuvx2rqcN54t551t1EiM6642dCqyDz0k96q3VTbS7edSy5bSTfckYNe1C+WeOQRQXU73MsiJO2pphjQdvAmCcj0rpcK52hnlWEpLA7rrjEqaOovqvr8qxlSkr5aGqqRdvUkVKh8vtNtV6ngmbpOY5CIyQmCV1MRtjIOPPapXbXCyIrqdSsAwPqDuDUSpyj+5WJjOMv2syNUB5F5PZbWeC+gGHm6gVsEEADB2PqKn9eYqY1HGLit/sRKmpSTexC24HOONe9LH+SEHTDbY1Y2GO9Ri74FxKURSTW8k00U4kYmVdBRTlUiTOFHxO9W3imK0jiJR2XQzlQT3Ifwngkv9rT3ckWlHiUI2QcNga1H9a5fMXJU13eXJwY0eBVjfIwXU50kA5xViYpiqqvJS4l0sWdGLVmVxxXgF5d2tq72+ia1YhoQ4USIQoyjKfCfCPlk1vcK5fLicrZyWhkhMWuafqMxOcLjJwo9SfPtU5xTFS68rWCoq9yubWwvm4VLw97QoyQ6EbqKeo2ewHlt6mt9eAz++8Ol6Z0QwFJGyPCxA277/VU3xTFHXbvlrfugqKVsyuLnhHRj4tJeIFimZWjLNpD4DBcEZI3I8vOsPKVwDdWzXxuBcmIxwCWNVjxjLaCN2OMbmrB4twmK5iaGZdaN3Hy3BBHY1y+HclQQyrPmWZ0yIzLKz6AdjpDdtq0VdOLUtfi35M3SkpJrT58scv2jcCuLhbd4U66wydSSAnHU7Y+G2CP3qiR5PuWnExsWW2eUSPaCVT9HOGI2GN+31VcOKaarDEyhHhSLTw8Zy4mzk8xcEF5avbk6NY2OPosN1OPnURsb3jNtCLUWaTFRoSYPsANgSD3x8cVYmKYrOFXhXC1dF5U7u6dmVbxflVrLgtyJWDzTMskrDtnVsB64yd/U10YbK6vbmxke2NtFajWXZlYyEquAmD28PnUw49wOO8ga3l1BHxnScHY52NblvAEVUHZQFHyAxWrxDt6591YoqCTttl2ZWtxyvdGy4lEITqmuDJEMr41znI32+uu9xDg0zcQ4fMsZKQxssjZHhJVQAfXse1THFMVV4iT2691YlUEvPW5WKck3MvD7yAr05HumnjDEYddsdjtneul/Z91e3tpNLbNaJagltbKS7HHhTSe23c1PMUxR4iT28asyFQiiuLTlu5FjxKIxEPNK7xDI8ak7Eb7fXU15atmjs4I3GlljVWHoQNxXS017VJ1XPXzI0hTUNBSlKyN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279" name="AutoShape 14" descr="data:image/jpeg;base64,/9j/4AAQSkZJRgABAQAAAQABAAD/2wCEAAkGBhIREBUQERIWEBUVGBwSFRUWFhcYGRcWFxcWFBUVFxoXHCYeGB0jGxcWKy8gIycpLCwsFioxNTAqNSYrLCkBCQoKDgwOGg8PGjAkHyQ2NTI0NDQpNS0sNDUyLDU1LCwqNC41LCkpLCw2LzIpLSwyNCkqLy80KiwvKSwsLCwsLP/AABEIAIAAwAMBIgACEQEDEQH/xAAcAAEAAgMBAQEAAAAAAAAAAAAABgcDBAUBAgj/xABAEAACAQMCBAMEBQkHBQAAAAABAgMABBESIQUGEzEiQVEHFGFxMoGRkqEjQlJUYoKxwdEVFiUzovDxQ5Oy4eL/xAAaAQEAAwEBAQAAAAAAAAAAAAAAAQIDBAUG/8QALREAAgECBAUDAwUBAAAAAAAAAAECAxEEITFBEhNRofBhceGRwfEiMoGx0SP/2gAMAwEAAhEDEQA/ALxpSlAKUpQClKUApSlAKUpQClKUApSlAKUpQClKUApSlAKUpQClKUApSlAKUpQClKUApSlAK8Jr2o/zlzGLO2Lj/MfwRj9r1+Q71KTbsi0YuTUUbs/MlqjFHuI1ZTggsMg+hr4/vXZ/rMX3xVFAFj5uzH5lmPf5kmpRwnkCSXBlcRD9FRqb+grqdCMdWelPB04K8pFm/wB67P8AWYvvig5rs/1mL74qLN7P7eJdRUYHd5W2+foKjvEb/h8WwmMp/Rt4xj77kCqxoqeUbs4pvDQ1kWpZcZgmJWKVJCBkhTnA7ZNbmao+w53Fq7va2+kuApaWQucA5HhUACsd57RuISbdcRj9hAv4nNbLAVG+nv8AB59TF0U/0Xa9i9M17UY9nhmNkrzu0juxfLHJwe3yFSeuKceGTj0N4y4kmKUpVSwpSlAKUpQClKUApSlAKUpQClK8NAfMsoUFmOABkk+QHc1RvNfMJvbgy/8ATXwRD9j9L97vUy9p3MulRZRndxqlPov5qfX5/AfGq1rtw8LLiZ6+BoWXMe+h9JIVIKnBG4I8iPSpTwv2kXMAClI5gPUaGPzZc/wqKV9RqWOlQWPooJP2CuiUVLVHdOnCatJXJJzXzGnExEGLWpTVlW8cbFsYJxg5GO5HnXIueTLtRqWPqr3BjIbb5d66NjyVO2DMDEp/N/PPwA8vnVs2PCESNF06CFA2PoKqsTyUox0PncfgqDlxQeb9T89upB0sCpHcEEH7DWawtDLIkY7sQPtqe+1LooFj1K8pOR+kijuW+B9K5vst4V1bzqEbRDP1+X8q7ufelzLHhcm1Xgvct7h9oIo0jHZVC/YK2aUr549oUpSgFKUoBSlKAUpSgFKUoBSlKAVo8Yv+hBJNjV01L49cVvVgu7RZUaNxqVhpIPmPSpRKtfMoWXXM7SyOCznUx+J/3+Fb1nwIOe7N8FFXBb8t2sf0LeNf3RW97uuNOkY9MY/hXS8R0R6MsdtFFY2nKkS+J4wo9ZXAH4muvBxuwth4rmFP2YyGP+mpc3BLc7mCM/NFP8RXLvuWUb6EMQ/dUfyqI1Iyf6rnBVr1Zkbu/arZRnMMUk7epwg/1b/hUa4t7UrycaY9Nsp28Hib7x7fZUtuuSJD9GKL8P6Vybn2d3R7Rx/eH9K7Kbwyzt9WebUjXlrLsV07kksxJJ3JJySfUk96uT2XcK6VoZCN5Dn6h/zUMuvZdfnOlIv+5/8ANW7wuz6UKR/oqB9eN6Y2vGUFGLIwtJxk3JG3SlK8o9AUpSgFKUoBSlKAUpSgFKUoDDLdIuAzque2SBn5Zr6SdWJAYHGxwQcH0PpVdczWMSXs03Ebdp7eRESKUAsIMZ1Agbrk4Or4VtcyQNYaeJWRVtSLDKrHaUHCwyZ82BP1g10clOyTzf09jB1bXbWn1JwbtM6da57YyM5PYV9yTBRliFHqTgfjVbcycq9GzgjL5nnuo2mn/OMrZwwPfC+XpiveYeNPNw6e1uFxcwPEsg8nUyLolX4H8DVlQTtwvfxlXWcb3XnQsNuIRg4MiAjuCy/1p7/HjPUTHbOpcZ9O9Qvnble0DQSdBNct1GsjY3YMfED65xWvzhwO0t3so1tgYWmkd4o01az08fRHc9vsqI0oStZvP06fyTKpKN8tPuWBFcK26sG8tiD/AAr5jvI2OlXVj5gMCagF7LELaO3soX4eLm5W3kLRmJsFNTMoPmQMZ9akEXs/sUKNHAInjYMroSGypB3PnnG486rKnGOcm/p/ZZTctESGa4VF1OwVR3LHA+01rx8ZgYhVmjYnYAOpJPoN64HtOH+GTfu/+QqMcrQQa7f/AAiVWyp94wNIOP8AM+VTCipU+NkSqtT4S0c19VAeEcw30vErmNYoykZjjZGlI6aam8a4XxsQSSNvogZrasuepHtr6cwqDaOyKuo4cLndjjw9u29VdCa7dyVWi+/YmeaxRXaMzIrqzL9IAglc+o8qiV3zrKRaRQQLJcXMfVKsxCRrjJJOCTv/AArh8u8ZNtc8VubhArJ02dEbUNXjAVWIGc7fbVo4eTTfmtiHWSaXmlyzs17moNwT2gNJPDFOsCi4zo6U2tkYDISRSBjI8/UVk5d53lvLgoscKoHZGUynrKFyNZTTg7+Wdqq6E1e60LKrFk1pSlYmopSlACa81UaqZ5Q55mtC73Jkmt3Zl1Elikq5bCk9sjGx9M+tbU6MqibjsY1KqptJ7lzZpVV8n8eurjiwecsiyRNIsWTpCbaMDz2zvUrX2hQdREaOeNZW6ccrxlUds42J371M8POLtqRCvGSvofPHuA30xljiuY1gnGlleMs0e2G0EHfPxra49yyZrFbOJgukx4ZgTtGynfHmcfjWDi3tAtraWWGRZC8QDYVc6tXYJvuR/KuZY8cH9qzStIywC0SbDE6VB3zpzgHFXiqlk9LZrL2Ktwu1rfIkHMnA3uRAEYL0p0mOQTkJ3Ax51o858li+COjCKWMjDYOGTUCUYDv229DWROe4PdVuikqrI3TiUr45W7DQo3Oa+l51i6M0hjlR4FDSQOmJACCVOBnIOPpdtqrHmws0tC0uXK6e5t8wcIa46OlgvSmSY5BOQmcgY861+ZuCTzyW8tu6RvA7P+UBIOpdOMA/OuAnN3vfDZmmWe3IiLvLGmBgnH5JifFiuq3OEFqltC/WlaWINGdGpmwBgED841KhUi0lqr/1mRxQlns7GW55euLq3eK8kj1hleGSFWUxsu4bxE5OawxcK4oxRJbuFUUgu0cRDuAc43bC5ra4fztbSwSzktEICVlVxhkI8sfGtey5/hlnjtxDcI0u6a49IK7nX37VH/TNcOnoL08nfX1OhzbwRry0kt1YIXxhmBIGCD5Vx+F8A4nEYkN5C0SFQUERyUHdQSe+POt/n29mh4fNJA2hwB4s4IGQGI+OKjXIHEW6ssizyNaBEDPcN2nO7BSfn+Iq1NS5TeVvYibjzEt/c7I5VuYr+W6tp40jnKGZHQscJ30kHG4J3+Nc+fkG5HvcUFxGkF0xkIaNmYE5yuQcYOe/wqSc2cd9zs5LkAMVA0jy1McLn4b1ErDk2+uYVupOIyxzOutVGyLkZCkBv+KtTnJrjcklpp0/wicYp8KTe+vU6tzyXMPdJbeZI57aPpMWUlJFwMggHI/91is+QZG9996mWQ3YXJjQrpZdW+CT6j7Kw8s8/kWcz3oJe1cRSFBktk6Q2Nt8g5+VdnhnPVvPOsAWSJnGqPqoUEg/Zz3pLnRuum9v5+SFypWfX8GtwTlq6hMSSPbFI8ZZIMSOAMAZJwp7ZbetaPkq4e9iup5YPyLM+qKIo8gOQoc5xsPPzrzhHMUNtHeztNPcLHcEMHUZQnbRHvuvx2rqcN54t551t1EiM6642dCqyDz0k96q3VTbS7edSy5bSTfckYNe1C+WeOQRQXU73MsiJO2pphjQdvAmCcj0rpcK52hnlWEpLA7rrjEqaOovqvr8qxlSkr5aGqqRdvUkVKh8vtNtV6ngmbpOY5CIyQmCV1MRtjIOPPapXbXCyIrqdSsAwPqDuDUSpyj+5WJjOMv2syNUB5F5PZbWeC+gGHm6gVsEEADB2PqKn9eYqY1HGLit/sRKmpSTexC24HOONe9LH+SEHTDbY1Y2GO9Ri74FxKURSTW8k00U4kYmVdBRTlUiTOFHxO9W3imK0jiJR2XQzlQT3Ifwngkv9rT3ckWlHiUI2QcNga1H9a5fMXJU13eXJwY0eBVjfIwXU50kA5xViYpiqqvJS4l0sWdGLVmVxxXgF5d2tq72+ia1YhoQ4USIQoyjKfCfCPlk1vcK5fLicrZyWhkhMWuafqMxOcLjJwo9SfPtU5xTFS68rWCoq9yubWwvm4VLw97QoyQ6EbqKeo2ewHlt6mt9eAz++8Ol6Z0QwFJGyPCxA277/VU3xTFHXbvlrfugqKVsyuLnhHRj4tJeIFimZWjLNpD4DBcEZI3I8vOsPKVwDdWzXxuBcmIxwCWNVjxjLaCN2OMbmrB4twmK5iaGZdaN3Hy3BBHY1y+HclQQyrPmWZ0yIzLKz6AdjpDdtq0VdOLUtfi35M3SkpJrT58scv2jcCuLhbd4U66wydSSAnHU7Y+G2CP3qiR5PuWnExsWW2eUSPaCVT9HOGI2GN+31VcOKaarDEyhHhSLTw8Zy4mzk8xcEF5avbk6NY2OPosN1OPnURsb3jNtCLUWaTFRoSYPsANgSD3x8cVYmKYrOFXhXC1dF5U7u6dmVbxflVrLgtyJWDzTMskrDtnVsB64yd/U10YbK6vbmxke2NtFajWXZlYyEquAmD28PnUw49wOO8ga3l1BHxnScHY52NblvAEVUHZQFHyAxWrxDt6591YoqCTttl2ZWtxyvdGy4lEITqmuDJEMr41znI32+uu9xDg0zcQ4fMsZKQxssjZHhJVQAfXse1THFMVV4iT2691YlUEvPW5WKck3MvD7yAr05HumnjDEYddsdjtneul/Z91e3tpNLbNaJagltbKS7HHhTSe23c1PMUxR4iT28asyFQiiuLTlu5FjxKIxEPNK7xDI8ak7Eb7fXU15atmjs4I3GlljVWHoQNxXS017VJ1XPXzI0hTUNBSlKyN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" name="AutoShape 12" descr="data:image/jpeg;base64,/9j/4AAQSkZJRgABAQAAAQABAAD/2wCEAAkGBxQREhUREhMUFhMVFRcXFRgXFhcYFBgYFhUWIhYXFhgZHCggGRolHBcWITEhJSkrLi4uGR8zODMsNygwLywBCgoKDg0OGhAQGCwkICQsLCwsLS8tLS80Li0sLCwsLCwsLDQsLDAsLCwsLDQsLCwsLCwsLCwsLCwsLiwsLCwsLP/AABEIAG8A7AMBEQACEQEDEQH/xAAcAAEAAgMBAQEAAAAAAAAAAAAABgcCBAUDCAH/xABNEAABAwICBQQKEAIKAwAAAAABAAIDBBEFEgYTITFBByJRYRQjMnGBkZOz0dIIFhc0NUJSU1RicnN0obHBM8IVdYKDhaOytOHwJEOS/8QAGwEBAAIDAQEAAAAAAAAAAAAAAAEFAgMEBgf/xAAxEQEAAgECAwQJBAMBAAAAAAAAAQIDBBEhMUEFElGREyIyQmGBobHRccHh8BRS8RX/2gAMAwEAAhEDEQA/ALxQEBBzcTx2Gn2Pfzvkt2u8XDwqdnRh0uXL7McPFH6rTB5/hsDR0uNz4tw/NT3Vjj7MrHt23c12LVMv/sfb6uwfktebNjxRvadnVGmwU92HmaeR3dPce+4n91wW7X09eXH9GcWpXlDKPCSd5Pgbf9SFq/8Aax/6W+n5JzxHJuwYC3514/uwP0eVur2thnnWYaLaq3+sef8ADcjwQjuayRv9l3rrdHaGnnrt+rRbUxPPFE/OPw3YsPqR3FYHdTm/8lb6ZsV/ZmJ+bRbNgn2sW3zbLOzG79TJ4XNP6WWzg0z/AItuXej6tiOtk+PA8dbXNeP2P5I1zip7t4+fBsx1TXcSD0OBafz3qGucdoeyMBAQEBAQEBAQEBAQEBAQEGMjwBcrG1orG8j8BsCXG3E9ACV36kRug+kWmBcTHTmzdxk4n7PQOtbIhdaXs6I9bLz8Pyi1HTvlkDWAue7xnpJP7qVpe9cdN7cIhYOFaLMjAdNz3dHxB6Vja20bqPP2he87Y+EfVtyYc6Q3sGtGxo6B3gqHLpM+ryd+0bR038P0YV1Fccbb7z1e8WEMG8k/kFvx9kY49q0z9P75tdtXaeUNhtCwfF/VdVdBp6+61TnvPV6iBo+KFtjTYY5VhhOS09X7qm9AWXoMf+sI79vFgaVh+KFqtodPbnSGUZbx1BTgbi4eH0pGkrX2JmPn+SckzzhmGkcb98fuFtiuSPe3/WP3j8Md4nozW2GIgICAgICAgICAgICAgICAg0WPMkp2HJHx4Oed/iH6rkibZM/L1a/WZ/H7iI6d4+S40sZ2D+IRxPBveHFdsQu+ztJw9Lb5flCnSLJb7LR0OwYU8Ie4dtkALukDg309awmXm9dqZy32jlH93SBQ4RAQEBAQEBAQEBAQEBAQEBAQEBAQEBAQEBBx67FBTtkbsvHFnHW7bv75IPjXLTNEZvQfDf8ALbgx+kyVp4yqKSUkkk3JNyeJJ3ldz10RERtDYwaISVETDudI0HrFxceJJa89ppitaPCV2rW8gICAgICAgICAgICAgICAgICAgICAgICAgICCvNPJTeXvtH6Klx+t2jM+Efs7+zY3zx80GBV9E7vTNnDanVTRyfIe1x7wcL/ldGGWnfpavjEryBWt41+oCAg5TtJaMbDWU1xv7fH6yD89s9F9MpfLxesge2ei+mUvl4vWQZw6Q0j3BjKqnc5xs1rZoy4k7gAHXJQbVdiEUADppY4mk2Bke1gJsTYFxFzYE26kGl7Z6L6ZS+Xi9ZA9s9F9MpfLxesge2ei+mUvl4vWQbtDiEU4LoZY5Gg2Jje14BsDYlpNjYg260GrLpHSNcWuq6ZrmkhwM0YIIO0EF2wg8EGHtnovplL5eL1kD2z0X0yl8vF6yDJmklG4hoq6YkkAATRkkncAM20oNytrooW55pGRtvbM9zWNv0XcQLoMaHEoZ7mGaKUN7rVva+1918pNkHrFUNcXNablhAd1EgG3iI8aD1QEBAQeTalpeYwee1oc4bdgcXBpJ3bcrvEg9UBBXmm0N3TDqDvEB6FS4/V7Qn4/h29n27ueqBq6emSTROgaXCWQXaHCwO619pXHrNbGDux1mfKOsq7X6qccdyvOVtrsedEBAQfIsOGPqq008QbrJZ5GszGzb5nnabbNgKlKWe43ifyabyx9RN0HuN4n8mn8sfUTcdXRTkqxCnrKeeRsGSKVr3ZZbusN9hlCCTeyF940/wCLb5idQKs0X0Aq8RidNTCIsa8sOd+U5gATsynZZwUpdj3G8T+TT+WPqJug9xvE/k0/lj6ibi1eSTRefDaWWGpDA985kGR2YZTHG3fYbbtKgURpLSOmxSohYBnlrZI232DM+ctbc8BchSltaUaAVeHRNmqREGOeGDI/McxDiNmUbLNKDDRXQWrxKN8lMIi2N+R2d+U5soOwZTssQg06PD302IxQSBusiq4WOym4uJmXseIQXby9/Bo/ER/zKIQ5HsdR2ms+9j82VMjKoipjJKKrKIziEufV6wThwE2pLy3bmv3BbwvxUDDDZYo65jwcv/mM7IPOA1xOJt55OzNYxj/56kGOHwR/0DG0im98wa4Oa/V31sebskXzF1rZrdSka2IRazsuMRCUtfJeJ+YNN62rfG12w725XN6dnBB+ywMe8ta0TSOELZQ7MBKwuwzUtkcQbMdebbY2zP3qBjVYaIYp4JzSvkjfRMe6YSOuxppsxfY7YL9G24PBBoYnR1DjiAY8tDp3GEkHmsEmJGQeGzgPtBSOnLSUzpZTM3C8+ce+mSma2rZa5abW6FAnGmEVpWu4Obt8Gw/961Q6+ZxaquSPCJ8ubKl5paLR0VpVQ5HlvQdne4K+iYmN4evpaLVi0dUtwRw1DDwIuvNdp231Fonpwed7Qmf8i0T04J9gdbrYgeLea7vj/iyutFm9LhiescJcDoLrBAQfJNFijqSv7KY1rnRVEjmtdfKTmeNttvFSlO/dxrPo1N/mesgtDk20okxOkNRKxjHCVzLMvls21jzidu1QhK0FW+yF940/4tvmJ0Fb6F8o0+GQughhhe10hkJfnvctaLc0jZzQpSluBcslVPUwQOp6cNlmjjJGsuA94BIu7ftQXaoQIPl6f4e/xVv+7ClK0vZA+8IfxTfNSqENb2PHvSq/EjzMaCuMe+HX/wBYR+eYpStfl6+DR9/H/MoQ5Hsdv4NZ97H/AKCpkdas0orBLLG2UAGQiPLT6ySMMqnRkBod224APCygbp0gq2Q4o6R7BLTBzoWGEtcxuabVPcblsrHtY0gjiHg23IORhGltRiNRTiOQxMfLVZMsReRqqekDRIMw5ofPKbnZsb1FAwnS+tl7Ga6Vt5xQuc5sAcQKlla57Q0O3dojGbgLlSMqbS6tdE+UysbEyaMOldTOMbA4SZo35TcMBEV5gLDP4oFooCAg4uldJnhzDew38B3/ALKr7Vxd7FF492fpPMVjjcFwHjeNh73BZ9m5+/TuTzj7L3srUd6k455x9m5o7PenaOLCWnwHZ+VlXdrU2zzPjES5O1a93UzPjtKR6OVxZMANrZCGuH6HwLPS+k0uo9Fbr/d1VW0WjeE5V+zEBB8raL08UmLRxzhjoXVUgkD7ZCLyd1fZa9lKV7e1XBPmKH/L9KhDs4T2DSM1VO6miZcuysewNud5tfqQb8eKQuIa2aIk7ABI0knoAugrj2QvvGn/ABbfMToOHyPYLh89HI+sipnyCdwaZcubLkjsBc7rkoJ/TaOYPG9sjIaJr2ODmuBjBa5pu0jbvBAQSL+l6f5+HyjPSg2KepZICY3teAbEtcHAHo2cdoQfMc/w9/irf92FKVpeyB94Q/im+alUIa3sePelV+JHmY0FcY98Ov8A6wj88xSLX5evg0ffx/zKIHI9jr/BrPvY/NlTI61RLRGadopaozOkABZNlLyKh4cYTrRqwJLk9zfrUDfxFtFA6vhdDM4yxRuqe2OOZsoqnBrCX3ZbVzbBYXeLINAYxQNqXyQ005np3GRwjeGAGp7HYbtMgaQ7LDsOzYTvugwM1DEIyKSpaIpRCxzZbFooTIzPslvlbr5B0uvuKDGKsw6ocaaOmqHltSyBzWylrc7RU932wBzAIpLg3vduw8AneAYv2VG6TVPiyyPjyvLL3jcWuPMcRbMCPAg6aAgxljDgWncRY+FY3rF6zWeUitcZodXI6M7v1615mk30uXbrX6wyx5bYrxergYcdRM6M9zJtb0Zh6R/pVpr611GnjLTp9v4Xeuiuq01c1Pd5/pP4n7unh+KinmZKRdoIzAb7dI6xdXt9DXLaJmOMcnjMeo9HO/RaVJVMlY2SNwcxwuCFz2rNZ2laVtFo3h7KGQg+dK3kjxJ8kjhHDlc97heXg5xIuMvWp3Gv7jeJfNU/lR6qB7jeJfNU/lR6qDraJcldfTVtPPJHCGRytc4tkBNhvsMu1BYfK7ozUYjSxRUwaXsqBIczsoyiKVu+3S4KBU7uR3EzvigP96PVUj89xvEvmqfyo9VA9xvEvmqfyo9VBbHJBoxPhtLLDUtY176gyNDHZhlMcY32HFpUCEycmlecV7LyRans4T31nO1YqA++W2/LwQTnlb0bqMQpI4aYNL2zteczsoyhkg32O27gg8uSDRaow6nnjqQwOfNnbldmFtW0b7dIKCGYrya18mKOq2si1Jq2y31nOyNkaTzbb7BBPeVbR6fEKIQU4aZNax3OdlFm3vt8KDn8j2idThsdQ2qawGR7HNyuzCwaQb7Ag9a3QaWSSV7nU72F5LI5GPLHB1Q6Vwl27dpAFkHZr8AlfNVva+PJVUjYCCHZmujbOGuHAg6437yDmQaCuZLLKHx5pWRNdsO0xzRuBP8AZZbxIPJ+gjySS6HZVVFQ2weC4zSBzRL8qwaG9BCDCHk+cyfXNMDgaqOoc17XWJYKrM7Z8ft7SD0sQS/AcONPG5jnBxdNNJcdEsz3gd8B1kHRQEBBH9LsM1jNa0c5g2jpb6R6VXdoab0kekrzj7MbK+rqQSttexG1rug8FW6XVTp7TvxrPOHZodbOnvvzrPOPFy5pCbgr6DHOfF5a9NqxavGJ+7d0a0qkoX22vhcecy+76zOg9XFas+njLHxZ6fUzinxhbuF4lFUxiWF4ew9G8HoI4HqVRelqTtaFzS9bxvWW2sWYgICAgICAgICAgICAgICAgICAgICAgICAggOk+Ddjv1rB2l52gfEd6CqTXaTu+tXk0zHcnfojlVgz3xumjaS1ls1tpF+NujYvQ9l9ozqad3L7UdfH+XDlwTi3tSN6zzhGpoiVdRPi4b1iONeTo4Hi0lE7NC61+6B2td9oLDJirkjaycWW2Od6ys7R/TaCps15EUu7K480n6ruPe3qsy6W9OMcYW2HWUycJ4Sk65XWICAgICAgICAgICAgICAgICAgICAgICAgwmiD2lrgC0ixB3EKJiJjaSY3aGCYQKZr2NJLXPzC+8CwsD08VpwYIxRMR1ljWvd4I1pVoOJby01mv4s3Nd9noPVu7ytcGr29W/m4s+k97H5KwrYnxOLHtLXDeCCD+asomJjeFXau07bbfBpvlWTBbHJppOJ2djSHtkY5n1m9Hg/TvKr1mHuz346rbQ5+9HcnnHJOlwrAQEBAQEBAQEBAQEBAQEBAQEBAQEBAQEBAQYFxHC46t/iWqbWrzjePhz8vx5Mtoly8awKnrW5ZWgkbnN2Pb4f2K36fVbcaW+X8NGbTVyRtaPmq/STk8qILvhvNH9Uc8d9u8+C6tcWrpfhPCVVm0WSnGOMfVFKCWSCUPaSyRhuO+OBXRfaY48Yc2OJi3DhK99FNImVsQeLCRthIzoPSPqngqXNi9Hbbp0XuHL6Su/Xq7a1NwgICAgICAgICAgICAgICAgICAgICAgICAg85IQ7ePDuPjWrJgx5Paj59fNlW815PFlM5h5r7g7w7b4iNy0Y9NfFPqX3jwtx8p/62TkraPWr5NXF8BgqmnWxMLrGzrc4H7Q2rtjJlrWe7O0ue2LHa29o3QqHRWSmkEsL3RuHAlrmkdBsQbeFVOTtLU2p3NTiifjE7THx5zxddNDhrbvYbzHwmN4/ZJ4cZc3Y7f41WU7SzY52mfN120lbRvDowYnm4Kwxdp2tzq5r6bu9W02Zx3N/Ndlc+W3Kn1aJpWOcsgX9DR4Sf2WyLZ551iPnM/tCNqeLNoPE+ILbWLe9PlH/WM7dGSzQICAgICAgICAgICAgICAg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34" name="Picture 14" descr="http://frenchweb.fr/wp-content/uploads/2011/06/www.eemi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71" y="4991100"/>
            <a:ext cx="28098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www.transiti.info/wp-content/uploads/2011/06/logo-cross-cultural-internet-lab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519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</p:spPr>
        <p:txBody>
          <a:bodyPr/>
          <a:lstStyle/>
          <a:p>
            <a:fld id="{0EDBB256-692A-4D3A-B5A8-284D7FEAD1F6}" type="slidenum">
              <a:rPr lang="fr-FR"/>
              <a:pPr/>
              <a:t>10</a:t>
            </a:fld>
            <a:endParaRPr lang="fr-FR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Leaders et challengers de l’internet dans le monde</a:t>
            </a:r>
            <a:endParaRPr lang="fr-FR" dirty="0"/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431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50D5-9693-40B2-AA4D-FF401D849FA1}" type="slidenum">
              <a:rPr lang="fr-FR"/>
              <a:pPr/>
              <a:t>11</a:t>
            </a:fld>
            <a:endParaRPr lang="fr-FR"/>
          </a:p>
        </p:txBody>
      </p:sp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Exercice (environ 4 personnes)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1200"/>
            <a:ext cx="8424614" cy="4256088"/>
          </a:xfrm>
        </p:spPr>
        <p:txBody>
          <a:bodyPr/>
          <a:lstStyle/>
          <a:p>
            <a:r>
              <a:rPr lang="fr-FR" dirty="0" smtClean="0"/>
              <a:t>En vous basant sur Alexa.com et/ou d’autres sources, présentez 5 pays phare de </a:t>
            </a:r>
            <a:r>
              <a:rPr lang="fr-FR" dirty="0" smtClean="0"/>
              <a:t>leaders de l’internet </a:t>
            </a:r>
            <a:r>
              <a:rPr lang="fr-FR" dirty="0" smtClean="0"/>
              <a:t>mondial (hors USA &amp; Chine), </a:t>
            </a:r>
            <a:r>
              <a:rPr lang="fr-FR" dirty="0" smtClean="0"/>
              <a:t>avec un ou deux exemples </a:t>
            </a:r>
            <a:r>
              <a:rPr lang="fr-FR" dirty="0" smtClean="0"/>
              <a:t>pour </a:t>
            </a:r>
            <a:r>
              <a:rPr lang="fr-FR" dirty="0" smtClean="0"/>
              <a:t>chacun d’entre </a:t>
            </a:r>
            <a:r>
              <a:rPr lang="fr-FR" dirty="0" smtClean="0"/>
              <a:t>eux</a:t>
            </a:r>
            <a:endParaRPr lang="fr-FR" dirty="0"/>
          </a:p>
          <a:p>
            <a:r>
              <a:rPr lang="fr-FR" dirty="0" smtClean="0"/>
              <a:t>Comparez les leaders français aux leaders des pays que vous avez choisis</a:t>
            </a: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9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3D817-1570-4C56-9F6D-D6202CFD5871}" type="slidenum">
              <a:rPr lang="fr-FR" smtClean="0"/>
              <a:pPr>
                <a:defRPr/>
              </a:pPr>
              <a:t>12</a:t>
            </a:fld>
            <a:endParaRPr lang="fr-FR" dirty="0" smtClean="0"/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Les Français : des champions de l’internet… à l’étranger</a:t>
            </a:r>
            <a:endParaRPr lang="fr-FR" dirty="0"/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200" dirty="0" smtClean="0"/>
              <a:t>L’internet et France : Fortes contraintes fiscales, juridiques et administratives</a:t>
            </a:r>
          </a:p>
          <a:p>
            <a:pPr eaLnBrk="1" hangingPunct="1">
              <a:defRPr/>
            </a:pPr>
            <a:r>
              <a:rPr lang="fr-FR" sz="2200" dirty="0" smtClean="0"/>
              <a:t>Les Français champions de l’internet : </a:t>
            </a:r>
          </a:p>
          <a:p>
            <a:pPr eaLnBrk="1" hangingPunct="1">
              <a:defRPr/>
            </a:pPr>
            <a:endParaRPr lang="fr-FR" sz="2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6847949" y="3396081"/>
            <a:ext cx="17636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 smtClean="0"/>
              <a:t>il est évident que le fait qu'un entrepreneur puisse tout perdre en cas d'échec et se faire prélever près de 60% en cas de succès donne à réfléchir sur l'idée de se lancer dans une aventure entrepreneuriale en France.</a:t>
            </a:r>
          </a:p>
          <a:p>
            <a:r>
              <a:rPr lang="fr-FR" sz="1200" dirty="0" smtClean="0"/>
              <a:t>Jeff Clavier</a:t>
            </a:r>
            <a:endParaRPr lang="fr-FR" sz="1200" dirty="0"/>
          </a:p>
        </p:txBody>
      </p:sp>
      <p:pic>
        <p:nvPicPr>
          <p:cNvPr id="7172" name="Picture 4" descr="http://www.santafe.edu/media/staff_pictures/220307_omidyar_11877948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89200"/>
            <a:ext cx="20955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evbdn.eventbrite.com/s3-s3/eventlogos/20199630/eventbr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949" y="2958328"/>
            <a:ext cx="2832249" cy="94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mg.clubic.com/04906712-photo-criteo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05064"/>
            <a:ext cx="3240360" cy="82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sme.59.kernix.biz/doc/logos_annuaire_ligne/74_viade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733" y="4941168"/>
            <a:ext cx="2400201" cy="187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81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3D817-1570-4C56-9F6D-D6202CFD5871}" type="slidenum">
              <a:rPr lang="fr-FR" smtClean="0"/>
              <a:pPr>
                <a:defRPr/>
              </a:pPr>
              <a:t>13</a:t>
            </a:fld>
            <a:endParaRPr lang="fr-FR" dirty="0" smtClean="0"/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D’où viennent les leaders mondiaux de l’internet ?</a:t>
            </a:r>
            <a:endParaRPr lang="fr-FR" dirty="0"/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200" dirty="0" smtClean="0"/>
              <a:t>Les deux premières puissances mondiales aux deux premières places</a:t>
            </a:r>
          </a:p>
          <a:p>
            <a:pPr eaLnBrk="1" hangingPunct="1">
              <a:defRPr/>
            </a:pPr>
            <a:r>
              <a:rPr lang="fr-FR" sz="2200" dirty="0" smtClean="0"/>
              <a:t>La deuxième division : Japon, Inde, Allemagne, Corée, Russie, Grande-Bretagne, Israël, Scandinavie…</a:t>
            </a:r>
          </a:p>
        </p:txBody>
      </p:sp>
      <p:pic>
        <p:nvPicPr>
          <p:cNvPr id="8194" name="Picture 2" descr="http://blog.polynet-online.fr/wp-content/uploads/2014/06/logo-alibaba-gro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672417"/>
            <a:ext cx="1680120" cy="70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www.portada-online.com/wp-content/uploads/2014/02/rakut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41" y="3925968"/>
            <a:ext cx="4065021" cy="10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upload.wikimedia.org/wikipedia/commons/d/d6/Vkontakte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982" y="4899131"/>
            <a:ext cx="1824136" cy="18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img.chinainternetwatch.com/wp-content/uploads/Tencent-qq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377937"/>
            <a:ext cx="2844542" cy="139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53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</p:spPr>
        <p:txBody>
          <a:bodyPr/>
          <a:lstStyle/>
          <a:p>
            <a:fld id="{0EDBB256-692A-4D3A-B5A8-284D7FEAD1F6}" type="slidenum">
              <a:rPr lang="fr-FR"/>
              <a:pPr/>
              <a:t>14</a:t>
            </a:fld>
            <a:endParaRPr lang="fr-FR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Travailler dans un environnement international</a:t>
            </a:r>
            <a:endParaRPr lang="fr-FR" dirty="0"/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Focus sur la Chine et sur les Etats-Unis</a:t>
            </a:r>
            <a:endParaRPr lang="fr-FR" b="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073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BF27-7078-47DE-8905-B5BC12957807}" type="slidenum">
              <a:rPr lang="fr-FR"/>
              <a:pPr/>
              <a:t>15</a:t>
            </a:fld>
            <a:endParaRPr lang="fr-FR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err="1" smtClean="0"/>
              <a:t>Comparaison</a:t>
            </a:r>
            <a:r>
              <a:rPr lang="en-GB" sz="3600" dirty="0" smtClean="0"/>
              <a:t> des cultures: Les </a:t>
            </a:r>
            <a:r>
              <a:rPr lang="en-GB" sz="3600" dirty="0" err="1" smtClean="0"/>
              <a:t>travaux</a:t>
            </a:r>
            <a:r>
              <a:rPr lang="en-GB" sz="3600" dirty="0" smtClean="0"/>
              <a:t> </a:t>
            </a:r>
            <a:r>
              <a:rPr lang="en-GB" sz="3600" dirty="0" err="1" smtClean="0"/>
              <a:t>d’E</a:t>
            </a:r>
            <a:r>
              <a:rPr lang="en-GB" sz="3600" dirty="0"/>
              <a:t>. </a:t>
            </a:r>
            <a:r>
              <a:rPr lang="en-GB" sz="3600" dirty="0" smtClean="0"/>
              <a:t>Hall</a:t>
            </a:r>
            <a:endParaRPr lang="fr-FR" sz="3600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endParaRPr lang="fr-FR" sz="2400" dirty="0" smtClean="0"/>
          </a:p>
        </p:txBody>
      </p:sp>
      <p:pic>
        <p:nvPicPr>
          <p:cNvPr id="28674" name="Picture 2" descr="http://www.genderwork.com/images/flag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7953153" cy="52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12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BF27-7078-47DE-8905-B5BC12957807}" type="slidenum">
              <a:rPr lang="fr-FR"/>
              <a:pPr/>
              <a:t>16</a:t>
            </a:fld>
            <a:endParaRPr lang="fr-FR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err="1" smtClean="0"/>
              <a:t>Monochronisme</a:t>
            </a:r>
            <a:r>
              <a:rPr lang="en-GB" sz="3600" dirty="0" smtClean="0"/>
              <a:t> vs. </a:t>
            </a:r>
            <a:r>
              <a:rPr lang="en-GB" sz="3600" dirty="0" err="1" smtClean="0"/>
              <a:t>polychronisme</a:t>
            </a:r>
            <a:endParaRPr lang="fr-FR" sz="3600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endParaRPr lang="en-GB" sz="2000" b="0" dirty="0"/>
          </a:p>
        </p:txBody>
      </p:sp>
      <p:pic>
        <p:nvPicPr>
          <p:cNvPr id="9218" name="Picture 2" descr="http://guanxiquebec.files.wordpress.com/2013/05/hall-temps-1-4-13.png?w=478&amp;h=3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0262"/>
            <a:ext cx="6624736" cy="540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67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50D5-9693-40B2-AA4D-FF401D849FA1}" type="slidenum">
              <a:rPr lang="fr-FR"/>
              <a:pPr/>
              <a:t>17</a:t>
            </a:fld>
            <a:endParaRPr lang="fr-FR"/>
          </a:p>
        </p:txBody>
      </p:sp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Management d’équipes multiculturelles : les apports d’</a:t>
            </a:r>
            <a:r>
              <a:rPr lang="fr-FR" dirty="0" err="1" smtClean="0"/>
              <a:t>Hofstede</a:t>
            </a:r>
            <a:endParaRPr lang="fr-FR" dirty="0" smtClean="0"/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1200"/>
            <a:ext cx="8424614" cy="4256088"/>
          </a:xfrm>
        </p:spPr>
        <p:txBody>
          <a:bodyPr/>
          <a:lstStyle/>
          <a:p>
            <a:r>
              <a:rPr lang="en-GB" sz="2000" dirty="0" err="1" smtClean="0"/>
              <a:t>Répondre</a:t>
            </a:r>
            <a:r>
              <a:rPr lang="en-GB" sz="2000" dirty="0" smtClean="0"/>
              <a:t> aux questions </a:t>
            </a:r>
            <a:r>
              <a:rPr lang="en-GB" sz="2000" dirty="0" err="1" smtClean="0"/>
              <a:t>suivantes</a:t>
            </a:r>
            <a:r>
              <a:rPr lang="en-GB" sz="2000" dirty="0" smtClean="0"/>
              <a:t>, à </a:t>
            </a:r>
            <a:r>
              <a:rPr lang="en-GB" sz="2000" dirty="0" err="1" smtClean="0"/>
              <a:t>partir</a:t>
            </a:r>
            <a:r>
              <a:rPr lang="en-GB" sz="2000" dirty="0" smtClean="0"/>
              <a:t> des </a:t>
            </a:r>
            <a:r>
              <a:rPr lang="en-GB" sz="2000" dirty="0" err="1" smtClean="0"/>
              <a:t>informations</a:t>
            </a:r>
            <a:r>
              <a:rPr lang="en-GB" sz="2000" dirty="0" smtClean="0"/>
              <a:t> </a:t>
            </a:r>
            <a:r>
              <a:rPr lang="en-GB" sz="2000" dirty="0"/>
              <a:t>du tableau </a:t>
            </a:r>
            <a:r>
              <a:rPr lang="en-GB" sz="2000" dirty="0" smtClean="0"/>
              <a:t>à la page </a:t>
            </a:r>
            <a:r>
              <a:rPr lang="en-GB" sz="2000" dirty="0" smtClean="0">
                <a:hlinkClick r:id="rId3"/>
              </a:rPr>
              <a:t>http</a:t>
            </a:r>
            <a:r>
              <a:rPr lang="en-GB" sz="2000" dirty="0">
                <a:hlinkClick r:id="rId3"/>
              </a:rPr>
              <a:t>://</a:t>
            </a:r>
            <a:r>
              <a:rPr lang="en-GB" sz="2000" dirty="0" smtClean="0">
                <a:hlinkClick r:id="rId3"/>
              </a:rPr>
              <a:t>managementinterculturel.com/outils/carte-culturelle.html</a:t>
            </a:r>
            <a:endParaRPr lang="en-GB" sz="2000" dirty="0"/>
          </a:p>
          <a:p>
            <a:pPr lvl="1"/>
            <a:r>
              <a:rPr lang="en-GB" dirty="0" smtClean="0"/>
              <a:t>La direction par </a:t>
            </a:r>
            <a:r>
              <a:rPr lang="en-GB" dirty="0" err="1" smtClean="0"/>
              <a:t>objectifs</a:t>
            </a:r>
            <a:r>
              <a:rPr lang="en-GB" dirty="0" smtClean="0"/>
              <a:t> </a:t>
            </a:r>
            <a:r>
              <a:rPr lang="en-GB" dirty="0" err="1" smtClean="0"/>
              <a:t>est-elle</a:t>
            </a:r>
            <a:r>
              <a:rPr lang="en-GB" dirty="0" smtClean="0"/>
              <a:t> </a:t>
            </a:r>
            <a:r>
              <a:rPr lang="en-GB" dirty="0" err="1" smtClean="0"/>
              <a:t>recommandée</a:t>
            </a:r>
            <a:r>
              <a:rPr lang="en-GB" dirty="0" smtClean="0"/>
              <a:t> en Chine ?</a:t>
            </a:r>
          </a:p>
          <a:p>
            <a:pPr lvl="1"/>
            <a:r>
              <a:rPr lang="fr-FR" dirty="0" smtClean="0"/>
              <a:t>Les </a:t>
            </a:r>
            <a:r>
              <a:rPr lang="fr-FR" dirty="0" smtClean="0"/>
              <a:t>stoc</a:t>
            </a:r>
            <a:r>
              <a:rPr lang="fr-FR" dirty="0" smtClean="0"/>
              <a:t>k options </a:t>
            </a:r>
            <a:r>
              <a:rPr lang="fr-FR" dirty="0" smtClean="0"/>
              <a:t>sont-elles </a:t>
            </a:r>
            <a:r>
              <a:rPr lang="fr-FR" dirty="0" smtClean="0"/>
              <a:t>la meilleure motivation aux Pays-Bas ?</a:t>
            </a:r>
          </a:p>
          <a:p>
            <a:pPr lvl="1"/>
            <a:r>
              <a:rPr lang="en-GB" dirty="0" smtClean="0"/>
              <a:t>La culture allemande </a:t>
            </a:r>
            <a:r>
              <a:rPr lang="en-GB" dirty="0" err="1" smtClean="0"/>
              <a:t>est</a:t>
            </a:r>
            <a:r>
              <a:rPr lang="en-GB" dirty="0" smtClean="0"/>
              <a:t> </a:t>
            </a:r>
            <a:r>
              <a:rPr lang="en-GB" dirty="0" err="1" smtClean="0"/>
              <a:t>elle</a:t>
            </a:r>
            <a:r>
              <a:rPr lang="en-GB" dirty="0" smtClean="0"/>
              <a:t>-compatibl</a:t>
            </a:r>
            <a:r>
              <a:rPr lang="en-GB" dirty="0" smtClean="0"/>
              <a:t>e à la culture start-up </a:t>
            </a:r>
            <a:r>
              <a:rPr lang="en-GB" dirty="0" smtClean="0"/>
              <a:t>?</a:t>
            </a:r>
            <a:endParaRPr lang="fr-FR" dirty="0" smtClean="0"/>
          </a:p>
        </p:txBody>
      </p:sp>
      <p:pic>
        <p:nvPicPr>
          <p:cNvPr id="5" name="Picture 5" descr="Book Cover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5012581"/>
            <a:ext cx="120967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67798"/>
              </p:ext>
            </p:extLst>
          </p:nvPr>
        </p:nvGraphicFramePr>
        <p:xfrm>
          <a:off x="2051720" y="5229200"/>
          <a:ext cx="4320480" cy="1567004"/>
        </p:xfrm>
        <a:graphic>
          <a:graphicData uri="http://schemas.openxmlformats.org/drawingml/2006/table">
            <a:tbl>
              <a:tblPr/>
              <a:tblGrid>
                <a:gridCol w="2160240"/>
                <a:gridCol w="2160240"/>
              </a:tblGrid>
              <a:tr h="321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Times New Roman"/>
                        </a:rPr>
                        <a:t>PDI</a:t>
                      </a:r>
                      <a:r>
                        <a:rPr lang="fr-FR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Distance hiérarchique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>
                          <a:latin typeface="Times New Roman"/>
                          <a:ea typeface="Times New Roman"/>
                          <a:cs typeface="Times New Roman"/>
                        </a:rPr>
                        <a:t>IDV</a:t>
                      </a:r>
                      <a:r>
                        <a:rPr lang="fr-FR" sz="16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Individualisme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Times New Roman"/>
                        </a:rPr>
                        <a:t>MAS</a:t>
                      </a:r>
                      <a:r>
                        <a:rPr lang="fr-FR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Masculinité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>
                          <a:latin typeface="Times New Roman"/>
                          <a:ea typeface="Times New Roman"/>
                          <a:cs typeface="Times New Roman"/>
                        </a:rPr>
                        <a:t>UAI</a:t>
                      </a:r>
                      <a:r>
                        <a:rPr lang="fr-FR" sz="16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Aversion pour le risque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>
                          <a:latin typeface="Times New Roman"/>
                          <a:ea typeface="Times New Roman"/>
                          <a:cs typeface="Times New Roman"/>
                        </a:rPr>
                        <a:t>LTO</a:t>
                      </a:r>
                      <a:r>
                        <a:rPr lang="fr-FR" sz="16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Orientation à long</a:t>
                      </a:r>
                      <a:r>
                        <a:rPr lang="fr-FR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terme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9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49CAF-F90B-4C84-A77A-47AB79670D68}" type="slidenum">
              <a:rPr lang="fr-FR" smtClean="0"/>
              <a:pPr>
                <a:defRPr/>
              </a:pPr>
              <a:t>18</a:t>
            </a:fld>
            <a:endParaRPr lang="fr-FR" smtClean="0"/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Le modèle de la </a:t>
            </a:r>
            <a:r>
              <a:rPr lang="fr-FR" dirty="0" err="1" smtClean="0"/>
              <a:t>Silicon</a:t>
            </a:r>
            <a:r>
              <a:rPr lang="fr-FR" dirty="0" smtClean="0"/>
              <a:t> </a:t>
            </a:r>
            <a:r>
              <a:rPr lang="fr-FR" dirty="0" err="1" smtClean="0"/>
              <a:t>Valley</a:t>
            </a:r>
            <a:endParaRPr lang="fr-FR" dirty="0"/>
          </a:p>
        </p:txBody>
      </p:sp>
      <p:sp>
        <p:nvSpPr>
          <p:cNvPr id="636935" name="Rectangle 7"/>
          <p:cNvSpPr>
            <a:spLocks noChangeArrowheads="1"/>
          </p:cNvSpPr>
          <p:nvPr/>
        </p:nvSpPr>
        <p:spPr bwMode="auto">
          <a:xfrm>
            <a:off x="539750" y="2133600"/>
            <a:ext cx="3240088" cy="357020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0" lang="fr-FR" sz="2000" dirty="0" smtClean="0">
                <a:latin typeface="Arial" charset="0"/>
              </a:rPr>
              <a:t>La majorité des leaders </a:t>
            </a:r>
            <a:r>
              <a:rPr kumimoji="0" lang="fr-FR" sz="2000" dirty="0">
                <a:latin typeface="Arial" charset="0"/>
              </a:rPr>
              <a:t>de l’internet sont nés dans la </a:t>
            </a:r>
            <a:r>
              <a:rPr kumimoji="0" lang="fr-FR" sz="2000" dirty="0" err="1">
                <a:latin typeface="Arial" charset="0"/>
              </a:rPr>
              <a:t>Silicon</a:t>
            </a:r>
            <a:r>
              <a:rPr kumimoji="0" lang="fr-FR" sz="2000" dirty="0">
                <a:latin typeface="Arial" charset="0"/>
              </a:rPr>
              <a:t> </a:t>
            </a:r>
            <a:r>
              <a:rPr kumimoji="0" lang="fr-FR" sz="2000" dirty="0" err="1" smtClean="0">
                <a:latin typeface="Arial" charset="0"/>
              </a:rPr>
              <a:t>Valley</a:t>
            </a:r>
            <a:endParaRPr kumimoji="0" lang="fr-FR" sz="2000" dirty="0" smtClean="0">
              <a:latin typeface="Arial" charset="0"/>
            </a:endParaRPr>
          </a:p>
          <a:p>
            <a:endParaRPr kumimoji="0" lang="fr-FR" sz="2000" dirty="0">
              <a:latin typeface="Arial" charset="0"/>
            </a:endParaRPr>
          </a:p>
          <a:p>
            <a:r>
              <a:rPr kumimoji="0" lang="fr-FR" sz="2000" dirty="0">
                <a:latin typeface="Arial" charset="0"/>
              </a:rPr>
              <a:t>Particularités de la région : </a:t>
            </a:r>
          </a:p>
          <a:p>
            <a:r>
              <a:rPr kumimoji="0" lang="fr-FR" sz="1800" dirty="0" smtClean="0">
                <a:latin typeface="Arial" charset="0"/>
              </a:rPr>
              <a:t>- mélange </a:t>
            </a:r>
            <a:r>
              <a:rPr kumimoji="0" lang="fr-FR" sz="1800" dirty="0">
                <a:latin typeface="Arial" charset="0"/>
              </a:rPr>
              <a:t>de </a:t>
            </a:r>
            <a:r>
              <a:rPr kumimoji="0" lang="fr-FR" sz="1800" dirty="0" smtClean="0">
                <a:latin typeface="Arial" charset="0"/>
              </a:rPr>
              <a:t>culture américaine </a:t>
            </a:r>
            <a:r>
              <a:rPr kumimoji="0" lang="fr-FR" sz="1800" dirty="0">
                <a:latin typeface="Arial" charset="0"/>
              </a:rPr>
              <a:t>(esprit d’entreprise US),</a:t>
            </a:r>
          </a:p>
          <a:p>
            <a:r>
              <a:rPr kumimoji="0" lang="fr-FR" sz="1800" dirty="0" smtClean="0">
                <a:latin typeface="Arial" charset="0"/>
              </a:rPr>
              <a:t>- culture </a:t>
            </a:r>
            <a:r>
              <a:rPr kumimoji="0" lang="fr-FR" sz="1800" dirty="0">
                <a:latin typeface="Arial" charset="0"/>
              </a:rPr>
              <a:t>technologique (innovation) </a:t>
            </a:r>
          </a:p>
          <a:p>
            <a:r>
              <a:rPr kumimoji="0" lang="fr-FR" sz="1800" dirty="0" smtClean="0">
                <a:latin typeface="Arial" charset="0"/>
              </a:rPr>
              <a:t>- culture </a:t>
            </a:r>
            <a:r>
              <a:rPr kumimoji="0" lang="fr-FR" sz="1800" dirty="0">
                <a:latin typeface="Arial" charset="0"/>
              </a:rPr>
              <a:t>régionale (orientation court-terme).</a:t>
            </a:r>
          </a:p>
        </p:txBody>
      </p:sp>
      <p:pic>
        <p:nvPicPr>
          <p:cNvPr id="26629" name="Picture 2" descr="http://img.technospot.net/HQ-Major-Corporations-S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0" y="2133600"/>
            <a:ext cx="55245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355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6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6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6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69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69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34339-1287-490C-9115-DAF39CB72A3F}" type="slidenum">
              <a:rPr lang="fr-FR" smtClean="0"/>
              <a:pPr>
                <a:defRPr/>
              </a:pPr>
              <a:t>19</a:t>
            </a:fld>
            <a:endParaRPr lang="fr-FR" smtClean="0"/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227888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dirty="0" smtClean="0"/>
              <a:t>Organisation et management : à l’opposé du modèle bureaucratique français</a:t>
            </a:r>
            <a:endParaRPr lang="fr-FR" dirty="0"/>
          </a:p>
        </p:txBody>
      </p:sp>
      <p:sp>
        <p:nvSpPr>
          <p:cNvPr id="636935" name="Rectangle 7"/>
          <p:cNvSpPr>
            <a:spLocks noChangeArrowheads="1"/>
          </p:cNvSpPr>
          <p:nvPr/>
        </p:nvSpPr>
        <p:spPr bwMode="auto">
          <a:xfrm>
            <a:off x="900113" y="1628775"/>
            <a:ext cx="5760119" cy="200054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lvl="1"/>
            <a:endParaRPr kumimoji="0" lang="en-US" sz="2000" dirty="0">
              <a:latin typeface="Arial" charset="0"/>
            </a:endParaRPr>
          </a:p>
          <a:p>
            <a:pPr>
              <a:buFontTx/>
              <a:buChar char="-"/>
            </a:pPr>
            <a:r>
              <a:rPr kumimoji="0" lang="en-US" sz="2400" dirty="0" err="1">
                <a:latin typeface="+mn-lt"/>
              </a:rPr>
              <a:t>Décentralisation</a:t>
            </a:r>
            <a:r>
              <a:rPr kumimoji="0" lang="en-US" sz="2400" dirty="0">
                <a:latin typeface="+mn-lt"/>
              </a:rPr>
              <a:t> du </a:t>
            </a:r>
            <a:r>
              <a:rPr kumimoji="0" lang="en-US" sz="2400" dirty="0" err="1">
                <a:latin typeface="+mn-lt"/>
              </a:rPr>
              <a:t>pouvoir</a:t>
            </a:r>
            <a:endParaRPr kumimoji="0" lang="en-US" sz="2400" dirty="0">
              <a:latin typeface="+mn-lt"/>
            </a:endParaRPr>
          </a:p>
          <a:p>
            <a:pPr lvl="1">
              <a:buFontTx/>
              <a:buChar char="-"/>
            </a:pPr>
            <a:r>
              <a:rPr kumimoji="0" lang="en-US" sz="2000" dirty="0">
                <a:latin typeface="+mn-lt"/>
              </a:rPr>
              <a:t>Structures plates et non </a:t>
            </a:r>
            <a:r>
              <a:rPr kumimoji="0" lang="en-US" sz="2000" dirty="0" err="1">
                <a:latin typeface="+mn-lt"/>
              </a:rPr>
              <a:t>hiérarchiques</a:t>
            </a:r>
            <a:endParaRPr kumimoji="0" lang="en-US" sz="2000" dirty="0">
              <a:latin typeface="+mn-lt"/>
            </a:endParaRPr>
          </a:p>
          <a:p>
            <a:pPr lvl="1">
              <a:buFontTx/>
              <a:buChar char="-"/>
            </a:pPr>
            <a:r>
              <a:rPr kumimoji="0" lang="en-US" sz="2000" dirty="0">
                <a:latin typeface="+mn-lt"/>
              </a:rPr>
              <a:t>Relations </a:t>
            </a:r>
            <a:r>
              <a:rPr kumimoji="0" lang="en-US" sz="2000" dirty="0" err="1">
                <a:latin typeface="+mn-lt"/>
              </a:rPr>
              <a:t>informelles</a:t>
            </a:r>
            <a:r>
              <a:rPr kumimoji="0" lang="en-US" sz="2000" dirty="0">
                <a:latin typeface="+mn-lt"/>
              </a:rPr>
              <a:t> (communication, code </a:t>
            </a:r>
            <a:r>
              <a:rPr kumimoji="0" lang="en-US" sz="2000" dirty="0" err="1">
                <a:latin typeface="+mn-lt"/>
              </a:rPr>
              <a:t>vestimentaire</a:t>
            </a:r>
            <a:r>
              <a:rPr kumimoji="0" lang="en-US" sz="2000" dirty="0">
                <a:latin typeface="+mn-lt"/>
              </a:rPr>
              <a:t>…)</a:t>
            </a:r>
          </a:p>
          <a:p>
            <a:pPr lvl="1"/>
            <a:endParaRPr kumimoji="0" lang="en-US" sz="2000" dirty="0" smtClean="0">
              <a:latin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660232" y="1628800"/>
            <a:ext cx="22322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1600" i="1" dirty="0" smtClean="0"/>
              <a:t>En France, il existe une vision de l’</a:t>
            </a:r>
            <a:r>
              <a:rPr lang="fr-FR" sz="1600" i="1" dirty="0" err="1" smtClean="0"/>
              <a:t>hyperpatron</a:t>
            </a:r>
            <a:r>
              <a:rPr lang="fr-FR" sz="1600" i="1" dirty="0" smtClean="0"/>
              <a:t>, qui sait tout et qui est le meilleur en tout. Alors qu’aux Etats-Unis, un bon patron, c’est celui qui s’entoure de personnes meilleures que lui. </a:t>
            </a:r>
          </a:p>
          <a:p>
            <a:pPr marL="0" lvl="1"/>
            <a:r>
              <a:rPr lang="fr-FR" sz="1600" dirty="0" smtClean="0"/>
              <a:t>J. </a:t>
            </a:r>
            <a:r>
              <a:rPr lang="fr-FR" sz="1600" dirty="0" err="1" smtClean="0"/>
              <a:t>Benassaya</a:t>
            </a:r>
            <a:r>
              <a:rPr lang="fr-FR" sz="1600" dirty="0" smtClean="0"/>
              <a:t>, fondateur de Deezer</a:t>
            </a:r>
            <a:endParaRPr kumimoji="0" lang="en-US" sz="1600" dirty="0" smtClean="0"/>
          </a:p>
          <a:p>
            <a:endParaRPr lang="fr-FR" dirty="0"/>
          </a:p>
        </p:txBody>
      </p:sp>
      <p:pic>
        <p:nvPicPr>
          <p:cNvPr id="1498114" name="Picture 2" descr="http://www.jeanmichelmaurer.com/photos/uncategorized/2008/01/23/jonathan_benassaya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3558" y="4951572"/>
            <a:ext cx="1124727" cy="1687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98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36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36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36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9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6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61DA4C-68D9-4B9A-B508-10F5057ACA2F}" type="slidenum">
              <a:rPr lang="fr-FR" altLang="fr-FR" smtClean="0">
                <a:solidFill>
                  <a:srgbClr val="FFFFFF"/>
                </a:solidFill>
              </a:rPr>
              <a:pPr/>
              <a:t>2</a:t>
            </a:fld>
            <a:endParaRPr lang="fr-FR" altLang="fr-FR" smtClean="0">
              <a:solidFill>
                <a:srgbClr val="FFFFFF"/>
              </a:solidFill>
            </a:endParaRPr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cs typeface="Times New Roman" pitchFamily="18" charset="0"/>
              </a:rPr>
              <a:t>Votre intervenant : </a:t>
            </a:r>
            <a:br>
              <a:rPr lang="fr-FR" dirty="0" smtClean="0">
                <a:cs typeface="Times New Roman" pitchFamily="18" charset="0"/>
              </a:rPr>
            </a:br>
            <a:r>
              <a:rPr lang="fr-FR" dirty="0" smtClean="0">
                <a:cs typeface="Times New Roman" pitchFamily="18" charset="0"/>
              </a:rPr>
              <a:t>David CHELLY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894263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fr-FR" altLang="fr-FR" smtClean="0">
                <a:cs typeface="Times New Roman" panose="02020603050405020304" pitchFamily="18" charset="0"/>
              </a:rPr>
              <a:t>Editeur de sites, consultant-formateur en nommage et stratégie internet</a:t>
            </a:r>
          </a:p>
          <a:p>
            <a:pPr algn="just">
              <a:lnSpc>
                <a:spcPct val="90000"/>
              </a:lnSpc>
            </a:pPr>
            <a:r>
              <a:rPr lang="fr-FR" altLang="fr-FR" smtClean="0">
                <a:cs typeface="Times New Roman" panose="02020603050405020304" pitchFamily="18" charset="0"/>
              </a:rPr>
              <a:t>Doctorat Gestion, DESS Finance, MST banque, Maîtrise Sociologie, DECF et Licence de Droit.</a:t>
            </a:r>
            <a:endParaRPr lang="fr-FR" altLang="fr-FR" smtClean="0">
              <a:cs typeface="Times New Roman" panose="02020603050405020304" pitchFamily="18" charset="0"/>
              <a:hlinkClick r:id="rId3"/>
            </a:endParaRPr>
          </a:p>
          <a:p>
            <a:pPr algn="just">
              <a:lnSpc>
                <a:spcPct val="90000"/>
              </a:lnSpc>
            </a:pPr>
            <a:endParaRPr lang="fr-FR" altLang="fr-FR" smtClean="0">
              <a:cs typeface="Times New Roman" panose="02020603050405020304" pitchFamily="18" charset="0"/>
            </a:endParaRPr>
          </a:p>
        </p:txBody>
      </p:sp>
      <p:sp>
        <p:nvSpPr>
          <p:cNvPr id="518148" name="Rectangle 4"/>
          <p:cNvSpPr>
            <a:spLocks noChangeArrowheads="1"/>
          </p:cNvSpPr>
          <p:nvPr/>
        </p:nvSpPr>
        <p:spPr bwMode="auto">
          <a:xfrm>
            <a:off x="6019800" y="4267200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fr-FR" sz="1400">
                <a:cs typeface="Times New Roman" panose="02020603050405020304" pitchFamily="18" charset="0"/>
              </a:rPr>
              <a:t>@: </a:t>
            </a:r>
            <a:r>
              <a:rPr lang="en-US" altLang="fr-FR" sz="1400">
                <a:cs typeface="Times New Roman" panose="02020603050405020304" pitchFamily="18" charset="0"/>
                <a:hlinkClick r:id="rId4"/>
              </a:rPr>
              <a:t>davidchelly@centreurope.org</a:t>
            </a:r>
            <a:endParaRPr lang="en-US" altLang="fr-FR" sz="14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endParaRPr lang="en-US" altLang="fr-FR" sz="14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endParaRPr lang="en-US" altLang="fr-FR" sz="14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endParaRPr lang="en-US" altLang="fr-FR" sz="14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endParaRPr lang="en-US" altLang="fr-FR" sz="1400">
              <a:cs typeface="Times New Roman" panose="02020603050405020304" pitchFamily="18" charset="0"/>
            </a:endParaRPr>
          </a:p>
        </p:txBody>
      </p:sp>
      <p:pic>
        <p:nvPicPr>
          <p:cNvPr id="674818" name="Picture 2" descr="http://www.domainium.fr/courtage-noms-de-domaine/photo-david-chell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420938"/>
            <a:ext cx="13335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2820" name="Picture 4" descr="http://www.crossed-flag-pins.com/Friendship-Pins/Czech-Republic/Flag-Pins-Czech-Republic-Spa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0"/>
            <a:ext cx="2479675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2824" name="Picture 8" descr="onlineStr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8575"/>
            <a:ext cx="27146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581525"/>
            <a:ext cx="2565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Resultado de imagen para nddca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4899025"/>
            <a:ext cx="2019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27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4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7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4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6" grpId="0" autoUpdateAnimBg="0"/>
      <p:bldP spid="518147" grpId="0" build="p" bldLvl="2" autoUpdateAnimBg="0"/>
      <p:bldP spid="51814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34339-1287-490C-9115-DAF39CB72A3F}" type="slidenum">
              <a:rPr lang="fr-FR" smtClean="0"/>
              <a:pPr>
                <a:defRPr/>
              </a:pPr>
              <a:t>20</a:t>
            </a:fld>
            <a:endParaRPr lang="fr-FR" smtClean="0"/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78688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Les ressources humaines</a:t>
            </a:r>
            <a:endParaRPr lang="fr-FR" dirty="0"/>
          </a:p>
        </p:txBody>
      </p:sp>
      <p:sp>
        <p:nvSpPr>
          <p:cNvPr id="636935" name="Rectangle 7"/>
          <p:cNvSpPr>
            <a:spLocks noChangeArrowheads="1"/>
          </p:cNvSpPr>
          <p:nvPr/>
        </p:nvSpPr>
        <p:spPr bwMode="auto">
          <a:xfrm>
            <a:off x="900113" y="2614260"/>
            <a:ext cx="5760119" cy="3046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kumimoji="0" lang="en-US" sz="2400" dirty="0" err="1" smtClean="0">
                <a:latin typeface="+mn-lt"/>
              </a:rPr>
              <a:t>Fonctions</a:t>
            </a:r>
            <a:r>
              <a:rPr kumimoji="0" lang="en-US" sz="2400" dirty="0" smtClean="0">
                <a:latin typeface="+mn-lt"/>
              </a:rPr>
              <a:t> </a:t>
            </a:r>
            <a:r>
              <a:rPr kumimoji="0" lang="en-US" sz="2400" dirty="0" err="1">
                <a:latin typeface="+mn-lt"/>
              </a:rPr>
              <a:t>clé</a:t>
            </a:r>
            <a:r>
              <a:rPr kumimoji="0" lang="en-US" sz="2400" dirty="0">
                <a:latin typeface="+mn-lt"/>
              </a:rPr>
              <a:t> : community manager, traffic </a:t>
            </a:r>
            <a:r>
              <a:rPr kumimoji="0" lang="en-US" sz="2400" dirty="0" smtClean="0">
                <a:latin typeface="+mn-lt"/>
              </a:rPr>
              <a:t>manager…</a:t>
            </a:r>
          </a:p>
          <a:p>
            <a:r>
              <a:rPr kumimoji="0" lang="en-US" sz="2400" dirty="0" err="1" smtClean="0">
                <a:latin typeface="+mn-lt"/>
              </a:rPr>
              <a:t>Hauts</a:t>
            </a:r>
            <a:r>
              <a:rPr kumimoji="0" lang="en-US" sz="2400" dirty="0" smtClean="0">
                <a:latin typeface="+mn-lt"/>
              </a:rPr>
              <a:t> </a:t>
            </a:r>
            <a:r>
              <a:rPr kumimoji="0" lang="en-US" sz="2400" dirty="0" err="1">
                <a:latin typeface="+mn-lt"/>
              </a:rPr>
              <a:t>salaires</a:t>
            </a:r>
            <a:r>
              <a:rPr kumimoji="0" lang="en-US" sz="2400" dirty="0">
                <a:latin typeface="+mn-lt"/>
              </a:rPr>
              <a:t> &amp; </a:t>
            </a:r>
            <a:r>
              <a:rPr kumimoji="0" lang="en-US" sz="2400" dirty="0" err="1">
                <a:latin typeface="+mn-lt"/>
              </a:rPr>
              <a:t>incitations</a:t>
            </a:r>
            <a:r>
              <a:rPr kumimoji="0" lang="en-US" sz="2400" dirty="0">
                <a:latin typeface="+mn-lt"/>
              </a:rPr>
              <a:t> à la </a:t>
            </a:r>
            <a:r>
              <a:rPr kumimoji="0" lang="en-US" sz="2400" dirty="0" smtClean="0">
                <a:latin typeface="+mn-lt"/>
              </a:rPr>
              <a:t>performance</a:t>
            </a:r>
          </a:p>
          <a:p>
            <a:r>
              <a:rPr kumimoji="0" lang="en-US" sz="2400" dirty="0" smtClean="0">
                <a:latin typeface="+mn-lt"/>
              </a:rPr>
              <a:t>Ranking </a:t>
            </a:r>
            <a:r>
              <a:rPr kumimoji="0" lang="en-US" sz="2400" dirty="0">
                <a:latin typeface="+mn-lt"/>
              </a:rPr>
              <a:t>interne et </a:t>
            </a:r>
            <a:r>
              <a:rPr kumimoji="0" lang="en-US" sz="2400" dirty="0" smtClean="0">
                <a:latin typeface="+mn-lt"/>
              </a:rPr>
              <a:t>turnover</a:t>
            </a:r>
          </a:p>
          <a:p>
            <a:r>
              <a:rPr kumimoji="0" lang="en-US" sz="2400" dirty="0" smtClean="0">
                <a:latin typeface="+mn-lt"/>
              </a:rPr>
              <a:t> </a:t>
            </a:r>
            <a:r>
              <a:rPr kumimoji="0" lang="en-US" sz="2400" dirty="0">
                <a:latin typeface="+mn-lt"/>
              </a:rPr>
              <a:t>Forte culture </a:t>
            </a:r>
            <a:r>
              <a:rPr kumimoji="0" lang="en-US" sz="2400" dirty="0" err="1" smtClean="0">
                <a:latin typeface="+mn-lt"/>
              </a:rPr>
              <a:t>d’entreprise</a:t>
            </a:r>
            <a:endParaRPr kumimoji="0" lang="en-US" sz="2400" dirty="0">
              <a:latin typeface="+mn-lt"/>
            </a:endParaRPr>
          </a:p>
          <a:p>
            <a:r>
              <a:rPr kumimoji="0" lang="en-US" sz="2400" dirty="0" err="1" smtClean="0">
                <a:latin typeface="+mn-lt"/>
              </a:rPr>
              <a:t>Environnement</a:t>
            </a:r>
            <a:r>
              <a:rPr kumimoji="0" lang="en-US" sz="2400" dirty="0" smtClean="0">
                <a:latin typeface="+mn-lt"/>
              </a:rPr>
              <a:t> </a:t>
            </a:r>
            <a:r>
              <a:rPr kumimoji="0" lang="en-US" sz="2400" dirty="0">
                <a:latin typeface="+mn-lt"/>
              </a:rPr>
              <a:t>de travail et </a:t>
            </a:r>
            <a:r>
              <a:rPr kumimoji="0" lang="en-US" sz="2400" dirty="0" err="1">
                <a:latin typeface="+mn-lt"/>
              </a:rPr>
              <a:t>gestion</a:t>
            </a:r>
            <a:r>
              <a:rPr kumimoji="0" lang="en-US" sz="2400" dirty="0">
                <a:latin typeface="+mn-lt"/>
              </a:rPr>
              <a:t> du stress</a:t>
            </a:r>
          </a:p>
        </p:txBody>
      </p:sp>
      <p:pic>
        <p:nvPicPr>
          <p:cNvPr id="28677" name="Image 4" descr="https://encrypted-tbn3.gstatic.com/images?q=tbn:ANd9GcRLXT8y_iWD_lKnlc9saentyZ8UOHQB7AfKNQCwcBipHr1amJ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700213"/>
            <a:ext cx="123825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76256" y="3357563"/>
            <a:ext cx="16922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i="1" dirty="0"/>
              <a:t>« La principale valeur de Microsoft ne se trouve pas dans le bilan comptable de l’entreprise, elle monte et descend chaque jour dans les ascenseurs de l’entreprise ». </a:t>
            </a:r>
            <a:r>
              <a:rPr lang="fr-FR" sz="1600" dirty="0"/>
              <a:t>Bill Gates </a:t>
            </a:r>
          </a:p>
        </p:txBody>
      </p:sp>
    </p:spTree>
    <p:extLst>
      <p:ext uri="{BB962C8B-B14F-4D97-AF65-F5344CB8AC3E}">
        <p14:creationId xmlns:p14="http://schemas.microsoft.com/office/powerpoint/2010/main" val="40258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36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36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36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36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369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</p:spPr>
        <p:txBody>
          <a:bodyPr/>
          <a:lstStyle/>
          <a:p>
            <a:fld id="{0EDBB256-692A-4D3A-B5A8-284D7FEAD1F6}" type="slidenum">
              <a:rPr lang="fr-FR"/>
              <a:pPr/>
              <a:t>21</a:t>
            </a:fld>
            <a:endParaRPr lang="fr-FR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Prendre du recul sur sa propre culture</a:t>
            </a:r>
            <a:endParaRPr lang="fr-FR" dirty="0"/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Les risques de l’ethnocentrisme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098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EF52-B6BB-4FCF-B8F0-1D14ACB156A2}" type="slidenum">
              <a:rPr lang="fr-FR"/>
              <a:pPr/>
              <a:t>22</a:t>
            </a:fld>
            <a:endParaRPr lang="fr-FR"/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 relations </a:t>
            </a:r>
            <a:r>
              <a:rPr lang="en-GB" dirty="0" err="1" smtClean="0"/>
              <a:t>sociales</a:t>
            </a:r>
            <a:r>
              <a:rPr lang="en-GB" dirty="0" smtClean="0"/>
              <a:t> en France</a:t>
            </a:r>
            <a:endParaRPr lang="en-US" dirty="0"/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4625" cy="4114800"/>
          </a:xfrm>
        </p:spPr>
        <p:txBody>
          <a:bodyPr/>
          <a:lstStyle/>
          <a:p>
            <a:r>
              <a:rPr lang="en-US" sz="2400" dirty="0" smtClean="0"/>
              <a:t>Relations </a:t>
            </a:r>
            <a:r>
              <a:rPr lang="en-US" sz="2400" dirty="0" err="1" smtClean="0"/>
              <a:t>sociales</a:t>
            </a:r>
            <a:r>
              <a:rPr lang="en-US" sz="2400" dirty="0" smtClean="0"/>
              <a:t> : </a:t>
            </a:r>
            <a:r>
              <a:rPr lang="en-US" dirty="0" err="1"/>
              <a:t>h</a:t>
            </a:r>
            <a:r>
              <a:rPr lang="en-US" sz="2400" dirty="0" err="1" smtClean="0"/>
              <a:t>iérarchie</a:t>
            </a:r>
            <a:r>
              <a:rPr lang="en-US" dirty="0" smtClean="0"/>
              <a:t>, formalism et </a:t>
            </a:r>
            <a:r>
              <a:rPr lang="en-US" dirty="0" err="1" smtClean="0"/>
              <a:t>rivalité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</a:t>
            </a:r>
            <a:r>
              <a:rPr lang="en-US" dirty="0" err="1" smtClean="0"/>
              <a:t>entreprises</a:t>
            </a:r>
            <a:endParaRPr lang="en-US" sz="2400" b="0" dirty="0" smtClean="0"/>
          </a:p>
          <a:p>
            <a:r>
              <a:rPr lang="fr-FR" sz="2400" dirty="0" smtClean="0"/>
              <a:t>Mieux vaut ne rien faire que prendre le risque de se tromper</a:t>
            </a:r>
            <a:endParaRPr lang="en-US" sz="2400" b="0" dirty="0" smtClean="0"/>
          </a:p>
        </p:txBody>
      </p:sp>
      <p:pic>
        <p:nvPicPr>
          <p:cNvPr id="578566" name="Picture 6" descr="gaulo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717032"/>
            <a:ext cx="1412824" cy="111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8567" name="Text Box 7"/>
          <p:cNvSpPr txBox="1">
            <a:spLocks noChangeArrowheads="1"/>
          </p:cNvSpPr>
          <p:nvPr/>
        </p:nvSpPr>
        <p:spPr bwMode="auto">
          <a:xfrm>
            <a:off x="6804025" y="1671638"/>
            <a:ext cx="1824038" cy="164352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85000"/>
            </a:pPr>
            <a:r>
              <a:rPr kumimoji="0" lang="fr-FR" sz="1400" i="1" dirty="0" smtClean="0"/>
              <a:t>« Lorsque les Gaulois arrêteront de se battre entre eux, ils seront </a:t>
            </a:r>
            <a:r>
              <a:rPr kumimoji="0" lang="fr-FR" sz="1400" i="1" dirty="0" err="1" smtClean="0"/>
              <a:t>invicibles</a:t>
            </a:r>
            <a:r>
              <a:rPr kumimoji="0" lang="fr-FR" sz="1400" i="1" dirty="0" smtClean="0"/>
              <a:t> »</a:t>
            </a:r>
          </a:p>
          <a:p>
            <a:pPr>
              <a:spcBef>
                <a:spcPct val="20000"/>
              </a:spcBef>
              <a:buSzPct val="85000"/>
            </a:pPr>
            <a:r>
              <a:rPr lang="fr-FR" sz="1400" dirty="0" smtClean="0"/>
              <a:t>Tacite, empereur Romain</a:t>
            </a:r>
            <a:endParaRPr lang="fr-FR" sz="1400" dirty="0"/>
          </a:p>
        </p:txBody>
      </p:sp>
      <p:pic>
        <p:nvPicPr>
          <p:cNvPr id="7" name="Picture 4" descr="mai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085184"/>
            <a:ext cx="1905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delacroix_liberty_leading_the_peopl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69000" y="5562600"/>
            <a:ext cx="116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03648" y="6299200"/>
            <a:ext cx="4648200" cy="56630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85000"/>
            </a:pPr>
            <a:r>
              <a:rPr kumimoji="0" lang="fr-FR" sz="1400" dirty="0" smtClean="0">
                <a:sym typeface="Symbol" pitchFamily="18" charset="2"/>
              </a:rPr>
              <a:t>Les changements dans la société française sont rares, mais violents</a:t>
            </a:r>
            <a:endParaRPr kumimoji="0" lang="fr-FR" sz="14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4406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8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8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7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7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2" grpId="0"/>
      <p:bldP spid="578567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12EC-58C3-4359-88F2-46C9AAB15882}" type="slidenum">
              <a:rPr lang="fr-FR"/>
              <a:pPr/>
              <a:t>23</a:t>
            </a:fld>
            <a:endParaRPr lang="fr-FR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comment </a:t>
            </a:r>
            <a:r>
              <a:rPr lang="en-GB" sz="4000" dirty="0" err="1" smtClean="0"/>
              <a:t>négocient</a:t>
            </a:r>
            <a:r>
              <a:rPr lang="en-GB" sz="4000" dirty="0" smtClean="0"/>
              <a:t> les </a:t>
            </a:r>
            <a:r>
              <a:rPr lang="en-GB" sz="4000" dirty="0" err="1" smtClean="0"/>
              <a:t>Français</a:t>
            </a:r>
            <a:endParaRPr lang="en-US" sz="4000" dirty="0"/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6623050" cy="3032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400" dirty="0" smtClean="0"/>
              <a:t>Suprématie de l’apparence sur le fond :</a:t>
            </a:r>
          </a:p>
          <a:p>
            <a:pPr lvl="1">
              <a:lnSpc>
                <a:spcPct val="80000"/>
              </a:lnSpc>
            </a:pPr>
            <a:r>
              <a:rPr lang="fr-FR" sz="2100" dirty="0" smtClean="0"/>
              <a:t>Importance de </a:t>
            </a:r>
            <a:r>
              <a:rPr lang="fr-FR" sz="2100" dirty="0" smtClean="0"/>
              <a:t>la maîtrise de la </a:t>
            </a:r>
            <a:r>
              <a:rPr lang="fr-FR" sz="2100" dirty="0" smtClean="0"/>
              <a:t>langue, de la rigueur de </a:t>
            </a:r>
            <a:r>
              <a:rPr lang="fr-FR" sz="2100" dirty="0" smtClean="0"/>
              <a:t>réflexion </a:t>
            </a:r>
            <a:r>
              <a:rPr lang="fr-FR" sz="2100" dirty="0" smtClean="0"/>
              <a:t>et la rapidité à réagir</a:t>
            </a:r>
          </a:p>
          <a:p>
            <a:pPr>
              <a:lnSpc>
                <a:spcPct val="80000"/>
              </a:lnSpc>
            </a:pPr>
            <a:r>
              <a:rPr lang="fr-FR" sz="2400" dirty="0" smtClean="0"/>
              <a:t>Des réunions longues, mal gérées et qu</a:t>
            </a:r>
            <a:r>
              <a:rPr lang="fr-FR" dirty="0" smtClean="0"/>
              <a:t>i </a:t>
            </a:r>
            <a:r>
              <a:rPr lang="fr-FR" dirty="0" smtClean="0"/>
              <a:t>servent à </a:t>
            </a:r>
            <a:r>
              <a:rPr lang="fr-FR" dirty="0" smtClean="0"/>
              <a:t>informer les subordonnées des décisions prises sans eux</a:t>
            </a:r>
            <a:endParaRPr lang="fr-FR" dirty="0"/>
          </a:p>
          <a:p>
            <a:pPr>
              <a:lnSpc>
                <a:spcPct val="80000"/>
              </a:lnSpc>
            </a:pPr>
            <a:r>
              <a:rPr lang="fr-FR" dirty="0" smtClean="0">
                <a:cs typeface="Arial" pitchFamily="34" charset="0"/>
              </a:rPr>
              <a:t>Points-clé de la négociation avec les Français</a:t>
            </a:r>
          </a:p>
          <a:p>
            <a:pPr lvl="1">
              <a:lnSpc>
                <a:spcPct val="80000"/>
              </a:lnSpc>
            </a:pPr>
            <a:r>
              <a:rPr lang="fr-FR" dirty="0" smtClean="0">
                <a:cs typeface="Arial" pitchFamily="34" charset="0"/>
              </a:rPr>
              <a:t>L’intégrité </a:t>
            </a:r>
          </a:p>
          <a:p>
            <a:pPr lvl="1">
              <a:lnSpc>
                <a:spcPct val="80000"/>
              </a:lnSpc>
            </a:pPr>
            <a:r>
              <a:rPr lang="fr-FR" dirty="0" smtClean="0">
                <a:cs typeface="Arial" pitchFamily="34" charset="0"/>
              </a:rPr>
              <a:t>Les thèmes de discussion à aborder</a:t>
            </a:r>
          </a:p>
          <a:p>
            <a:pPr lvl="1">
              <a:lnSpc>
                <a:spcPct val="80000"/>
              </a:lnSpc>
            </a:pPr>
            <a:r>
              <a:rPr lang="fr-FR" dirty="0" smtClean="0">
                <a:cs typeface="Arial" pitchFamily="34" charset="0"/>
              </a:rPr>
              <a:t>Les repas d’affaires</a:t>
            </a:r>
          </a:p>
          <a:p>
            <a:pPr lvl="1">
              <a:lnSpc>
                <a:spcPct val="80000"/>
              </a:lnSpc>
            </a:pPr>
            <a:r>
              <a:rPr lang="en-GB" dirty="0" smtClean="0">
                <a:cs typeface="Arial" pitchFamily="34" charset="0"/>
              </a:rPr>
              <a:t>La </a:t>
            </a:r>
            <a:r>
              <a:rPr lang="en-GB" dirty="0" err="1" smtClean="0">
                <a:cs typeface="Arial" pitchFamily="34" charset="0"/>
              </a:rPr>
              <a:t>ponctualité</a:t>
            </a:r>
            <a:endParaRPr lang="en-GB" sz="2400" dirty="0" smtClean="0">
              <a:cs typeface="Arial" pitchFamily="34" charset="0"/>
            </a:endParaRPr>
          </a:p>
        </p:txBody>
      </p:sp>
      <p:sp>
        <p:nvSpPr>
          <p:cNvPr id="587780" name="Text Box 4"/>
          <p:cNvSpPr txBox="1">
            <a:spLocks noChangeArrowheads="1"/>
          </p:cNvSpPr>
          <p:nvPr/>
        </p:nvSpPr>
        <p:spPr bwMode="auto">
          <a:xfrm>
            <a:off x="7235825" y="4508500"/>
            <a:ext cx="1728788" cy="127727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 smtClean="0"/>
              <a:t>La « </a:t>
            </a:r>
            <a:r>
              <a:rPr lang="fr-FR" sz="1400" dirty="0"/>
              <a:t>réunionite » :</a:t>
            </a:r>
            <a:br>
              <a:rPr lang="fr-FR" sz="1400" dirty="0"/>
            </a:br>
            <a:r>
              <a:rPr lang="fr-FR" sz="1400" dirty="0"/>
              <a:t> </a:t>
            </a:r>
            <a:r>
              <a:rPr lang="fr-FR" sz="1400" dirty="0" smtClean="0"/>
              <a:t>une maladie typiquement française</a:t>
            </a:r>
            <a:endParaRPr lang="fr-FR" sz="1400" dirty="0"/>
          </a:p>
          <a:p>
            <a:pPr>
              <a:spcBef>
                <a:spcPct val="50000"/>
              </a:spcBef>
            </a:pPr>
            <a:endParaRPr lang="fr-FR" sz="1400" dirty="0"/>
          </a:p>
        </p:txBody>
      </p:sp>
      <p:pic>
        <p:nvPicPr>
          <p:cNvPr id="587781" name="Picture 5" descr="cote_6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2060575"/>
            <a:ext cx="1438275" cy="2266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884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8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8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87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87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87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87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FEEA-A999-42D7-B20E-23654B2D7AB0}" type="slidenum">
              <a:rPr lang="fr-FR"/>
              <a:pPr/>
              <a:t>3</a:t>
            </a:fld>
            <a:endParaRPr lang="fr-FR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9550" y="755650"/>
            <a:ext cx="6661150" cy="615950"/>
          </a:xfrm>
        </p:spPr>
        <p:txBody>
          <a:bodyPr>
            <a:normAutofit/>
          </a:bodyPr>
          <a:lstStyle/>
          <a:p>
            <a:r>
              <a:rPr lang="fr-FR" dirty="0" smtClean="0"/>
              <a:t>Objectifs de l’intervention</a:t>
            </a:r>
            <a:endParaRPr lang="fr-FR" dirty="0"/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426896" cy="4114800"/>
          </a:xfrm>
        </p:spPr>
        <p:txBody>
          <a:bodyPr/>
          <a:lstStyle/>
          <a:p>
            <a:r>
              <a:rPr lang="fr-FR" dirty="0" smtClean="0"/>
              <a:t>D</a:t>
            </a:r>
            <a:r>
              <a:rPr lang="fr-FR" sz="2400" dirty="0" smtClean="0"/>
              <a:t>onnées </a:t>
            </a:r>
            <a:r>
              <a:rPr lang="fr-FR" sz="2400" dirty="0"/>
              <a:t>théoriques et pratiques nécessaires </a:t>
            </a:r>
            <a:r>
              <a:rPr lang="fr-FR" sz="2400" dirty="0" smtClean="0"/>
              <a:t>pour appréhender </a:t>
            </a:r>
            <a:r>
              <a:rPr lang="fr-FR" dirty="0" smtClean="0"/>
              <a:t>des situations professionnelles dans un environnement interculturel.</a:t>
            </a:r>
          </a:p>
          <a:p>
            <a:r>
              <a:rPr lang="fr-FR" dirty="0" smtClean="0"/>
              <a:t>O</a:t>
            </a:r>
            <a:r>
              <a:rPr lang="fr-FR" sz="2400" dirty="0" smtClean="0"/>
              <a:t>rienté </a:t>
            </a:r>
            <a:r>
              <a:rPr lang="fr-FR" sz="2400" dirty="0"/>
              <a:t>vers la professionnalisation des </a:t>
            </a:r>
            <a:r>
              <a:rPr lang="fr-FR" sz="2400" dirty="0" smtClean="0"/>
              <a:t>participants </a:t>
            </a:r>
          </a:p>
          <a:p>
            <a:pPr lvl="1"/>
            <a:r>
              <a:rPr lang="fr-FR" dirty="0" smtClean="0"/>
              <a:t>E</a:t>
            </a:r>
            <a:r>
              <a:rPr lang="fr-FR" sz="2100" dirty="0" smtClean="0"/>
              <a:t>xemples </a:t>
            </a:r>
            <a:r>
              <a:rPr lang="fr-FR" sz="2100" dirty="0" smtClean="0"/>
              <a:t>et </a:t>
            </a:r>
            <a:r>
              <a:rPr lang="fr-FR" sz="2100" dirty="0" smtClean="0"/>
              <a:t>cas </a:t>
            </a:r>
            <a:r>
              <a:rPr lang="fr-FR" sz="2100" dirty="0" smtClean="0"/>
              <a:t>des leaders mondiaux du secteur de </a:t>
            </a:r>
            <a:r>
              <a:rPr lang="fr-FR" sz="2100" dirty="0" smtClean="0"/>
              <a:t>l’internet</a:t>
            </a:r>
          </a:p>
          <a:p>
            <a:pPr lvl="2"/>
            <a:r>
              <a:rPr lang="fr-FR" sz="1800" dirty="0" smtClean="0"/>
              <a:t>notamment </a:t>
            </a:r>
            <a:r>
              <a:rPr lang="fr-FR" sz="1800" dirty="0" smtClean="0"/>
              <a:t>nord-américains et asiatiques. </a:t>
            </a:r>
          </a:p>
          <a:p>
            <a:r>
              <a:rPr lang="fr-FR" dirty="0" smtClean="0"/>
              <a:t>Des références aux meilleures sources d’information sont proposées pour chaque grand sujet abordé.</a:t>
            </a:r>
            <a:endParaRPr lang="fr-FR" sz="24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2" y="5324475"/>
            <a:ext cx="32766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44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4" grpId="0" autoUpdateAnimBg="0"/>
      <p:bldP spid="515075" grpId="0" uiExpand="1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</p:spPr>
        <p:txBody>
          <a:bodyPr/>
          <a:lstStyle/>
          <a:p>
            <a:fld id="{0EDBB256-692A-4D3A-B5A8-284D7FEAD1F6}" type="slidenum">
              <a:rPr lang="fr-FR"/>
              <a:pPr/>
              <a:t>4</a:t>
            </a:fld>
            <a:endParaRPr lang="fr-FR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contexte international</a:t>
            </a:r>
            <a:endParaRPr lang="fr-FR" dirty="0"/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Vers la domination d’acteurs globaux</a:t>
            </a:r>
            <a:endParaRPr lang="fr-FR" b="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922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50D5-9693-40B2-AA4D-FF401D849FA1}" type="slidenum">
              <a:rPr lang="fr-FR"/>
              <a:pPr/>
              <a:t>5</a:t>
            </a:fld>
            <a:endParaRPr lang="fr-FR"/>
          </a:p>
        </p:txBody>
      </p:sp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Exercice (seul ou à plusieurs)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1200"/>
            <a:ext cx="8424614" cy="4256088"/>
          </a:xfrm>
        </p:spPr>
        <p:txBody>
          <a:bodyPr/>
          <a:lstStyle/>
          <a:p>
            <a:r>
              <a:rPr lang="fr-FR" dirty="0" smtClean="0"/>
              <a:t>Auto-évaluation sur l’environnement international du web :</a:t>
            </a:r>
          </a:p>
          <a:p>
            <a:r>
              <a:rPr lang="fr-FR" dirty="0" smtClean="0"/>
              <a:t> bit.ly/interculturel</a:t>
            </a: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E60E-9393-4977-AE6F-4763F16442BC}" type="slidenum">
              <a:rPr lang="fr-FR"/>
              <a:pPr/>
              <a:t>6</a:t>
            </a:fld>
            <a:endParaRPr lang="fr-FR"/>
          </a:p>
        </p:txBody>
      </p:sp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secteur sans frontières</a:t>
            </a:r>
            <a:endParaRPr lang="fr-FR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7" y="1981200"/>
            <a:ext cx="3311595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</a:t>
            </a:r>
            <a:r>
              <a:rPr lang="en-US" dirty="0" smtClean="0"/>
              <a:t>nternet </a:t>
            </a:r>
            <a:r>
              <a:rPr lang="en-US" dirty="0" err="1" smtClean="0"/>
              <a:t>supprime</a:t>
            </a:r>
            <a:r>
              <a:rPr lang="en-US" dirty="0" smtClean="0"/>
              <a:t> les distances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Les sites et services internet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vocation de diffusion </a:t>
            </a:r>
            <a:r>
              <a:rPr lang="en-US" dirty="0" err="1" smtClean="0"/>
              <a:t>globale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fr-FR" dirty="0" smtClean="0"/>
          </a:p>
        </p:txBody>
      </p:sp>
      <p:sp>
        <p:nvSpPr>
          <p:cNvPr id="183298" name="AutoShape 2" descr="data:image/jpeg;base64,/9j/4AAQSkZJRgABAQAAAQABAAD/2wCEAAkGBwgHBgkIBwgKCgkLDRYPDQwMDRsUFRAWIB0iIiAdHx8kKDQsJCYxJx8fLT0tMTU3Ojo6Iys/RD84QzQ5OjcBCgoKDQwNGg8PGjclHyU3Nzc3Nzc3Nzc3Nzc3Nzc3Nzc3Nzc3Nzc3Nzc3Nzc3Nzc3Nzc3Nzc3Nzc3Nzc3Nzc3N//AABEIAJcAlwMBEQACEQEDEQH/xAAcAAEAAgMBAQEAAAAAAAAAAAAABQYBBAcDAgj/xABMEAABAwICBAgICAsJAQAAAAABAAIDBAUGEQcSITETF0FRYXGB0VJVcpGTlKGxFBUiIzI2QnQkMzRFc4KDsrPBwjVDRmJkhZKVohb/xAAbAQEAAgMBAQAAAAAAAAAAAAAABAUCAwYBB//EAD8RAAIBAwEEBQkFBgcBAAAAAAABAgMEEQUGEiExFBVBUZETMlJhcYGx0fAiM3KhwRY0U4KS4SM1QkNEVPEk/9oADAMBAAIRAxEAPwDuKAIAgCAIAgCAIAgCAIAgCAIAgCAIAgCAIAgCAIAgCAIAgCAIAgCAIAgCAIAgCAIAgCAIAgCAIAgCAIAgCAIAgCAIAgCAIAgCAIAgCAIAgCAIAgCAIAgCAIAgCAIAgCAIAgCAIAgCAIAgCAIAgCAIAgCAIAgCAIAgCAIAgCAIAgCAIAgCAIAgCAIAgCAIAgMHcgKfeNI9gs10qbdXOqRUU7g1+pCSMyAdh6iplOwrVIKceTNUq8IvDNPjawt4dZ6uVn1bX+mY9Jp9442sL+HWerlOra/0x0mn3jjawv4dZ6uU6tr/AEx0mn3jjawv4dZ6uU6tr+rxHSafeBpZwuTkH1hP3cp1bX+meq4g+R7M0nWF/wBCC5u8mieVqlaSj504r+ZGannkmew0iWp30bfeT/t0nctLjSjzqw/qXzMsy9F+B9HSDbBvt15/6+TuWOaH8aH9cfmPtei/A83aSLOz6dFeG9dvk7lsjRjLzakH/MvmeZfczxfpUw5H+MbXs8qlcPet0bCpLzWn7GjF1UuaZ58beFjufWerlZ9WXBh0iA42sL5Z69Z6uU6tr+rxHSIDjawv4dZ6uU6tr/THSaY42sLeHWerlOra/wBMdJp9442sL+HWerlOra/0x0mn3ktR4zttxtBuNtbNKwyuia17Sw5tbrOJ5gBy9i0ztZwnuSM1UUllG/abz8OmNPNCYZwC5oDi5rgCA7LYDmM25gj7QWqpT3FkyjLJMFazI/Nukz6+3n9Kz+GxdNZfu8CsuPvGVlrS4hrQXOOwADMnqCktpLLZpSbeEWS14Hvdfk58LaSM/aqDkexu/wBy5y+2q021zFS35d0eP58viWFHTa9Ti1hFootHFBGAa6snndyiPKNv8yuWutubiWVb01Fevi/0RZUtHprz3knKTCVgpQNS2wvI+1LnIf8A1mqKvtNq1bzqzS9WF8CbDT7eHKJKxUtNDshp4mD/ACsAVVUvLir59Rv2tkhUoR5I9gct2zoUczwMzzleDAXvAYGZ5CV5wGDDmtd9Jod1jNZxnKPmvB44p80adTaLZV/lNvppfKiaf5KdQ1a+ofd1pL3s1StqU+cUQ1XgWw1OZbTyU7jywyEZdhzCuLfbHVaWN6SkvWl8Vgiz0u3lyWCvXDRtO0F1tr2SZf3c7dU/8h3Lo7TbqhPCuaTXrXH8mQKujteZIqV0slytL8q+kkibySb2HtGxdbZapZ3yzb1FL1dvg+JV1barSf20R/Jmp7I52XRTa/jPA8jWSCOVldNqkjNpDmNa5pHMQfPkVR6hPduPd+pY26zTRe7RZDRVBqJXx5tD2wxRNIZEHuDn5Z7TmQOrLYoFSpvLCN6WCZK1GR+f8W2Sqvuku801KA1rZWGWV26NvBs29PUrSvqlDTbCNar7l2t/XMiq2ncV92JdbDhy3WOIClh1p8snTvALz28nUF8t1TXr3UZf4ksR9Fcv7+86C3s6VBfZXE0MZ4lnw6aTgaeOfh9cHXcRlq5c3WrDZzQqOrKp5Sbju45Lvz8jRfXsrZxws5yQ1nx9V3G60lE6gp42zyBhcJHHLqGSur/Y21tbWpXjVk3FN4wiNQ1WdSoobvMsGML9Lh+hp6mGnjm4STULXuIy2E57Opc9s7o1HVa06dSTjurPDH6k6+u5W0VJLJWqHSHWVVdTUxt9O0TTMjLuEccsyBnu6V0tzsTaUaE6vlpPdTfJdiyV9PV5zmo7vMkMT44+Kbo6ioaeOp4MfOue8jVd4OzoyVfouyMb61VxcScN7kljl3/XYbrrVPI1NyKybGEsS3HENTJnQQw0sI+clD3E6x3NHT7lH17QbDSqSxVcpy5Lh4v64myzvatzJ/ZwkYxfiyow/XQQRUkMzZY9fN7y0g55ZJs9s3Q1W3lVqTcWnjhgXt/K2kopZIHjLrB+bab0ru5X/wCwdo/96XgiF1zP0SQsGO6q63iloZKGCNsziC9shJGQJ5uhV+q7IW9lZVLiFRtx48kb7fVJ1asYOOMlqv8Acm2iz1VcQ1xib8hrjkHOJyA865PSrDp95C25Jvi12LtZZXFfyNNzfYUXjKrPFlP6V3cu8/YS0/jS8EU3XU/RNu06Qpqy501LU0VPDFNIGOkEhJbn2c+Si32xdGhazq0qjlKKbSwuJspas6k1GSwi+yMbIwxyMa5h2FjhmD1hfPYTlCSlB4fei7lFSWGUbFWBIpI31ljYGSj5T6YH5LvJ5j0bl32hbXTUlQvnlPlLt9/evX2FLeaZFpzpc+4t2g76nzj/AF0n7rF1Gp/fL2EK28w6Eq43mDuQFAhZAMQYgfHkZnVjRKeXZEzL2Lk9q5VXUoKXmqPD+p5LHT93dk+3JtrkyxOe6WvzV+1/pX0XYLlcfy/qUGs84e8qeE/rNbf04XX63/ltf8LK2y/eIe0vOlXZZqT7z/SVwmwv73V/D+pb6x91H2nNqLh/hcHwQ/hHCN4Lys9ntX0q48n5GflfNw8+ztKGnvby3eZ8S65mfwxdwmsdfW363Ln0rOGN1bnLHAxlvZeeZ1XRtcKapsYo4mNjnpjlI1v289z+3lXyrbKyrUr7pEnmM+Xqx2HS6XWjKjurg0V7Sr/alD93P7y6LYZ//FU/F+iIOs/exK3h/wCMjWuFomZFPqHMvcwAt/W2LpdSdqqKd0sxz2Jv4EC1VVz/AMN8ToOD3XNlZO3EFTDIXBgpgJInHW255avLkuA2i6LOhCVhGSxne4SXDhzyXVl5RTarNerkRulO5/klrjcNvz8u3sb/ADPYp2w9jwqXkvwr4v8AQ0axW4Kmik0UNJLTVr6mpEMscQNOwgnhXZ7vN7129epcQqU1ThlN/afcv/Sppxg1JyfHsNPbuBI5sju6VK9RpTa4o7hhi5C7WSlqyc5NTVl8sbD39q+H65YdAvqlHszlex8vkdhaVvLUozJRVCJTNzADIo6a7tpxkwXOQ9pZGT7c19RtJVJWdB1Oe6vi8fkUFRJVZ47y0rcYmDuQHCMR4gmw/pLvUrGmSCWSNs8WeWsBG3IjpGZU290anqunwpyeJLLi+593sf8Ac0Qu5W1dvsLtabtRXimE9BO2Rv2m55OYeYjeF8q1DTLqwq+TuI49fY/YzoaFzTrRzBkPjLDU2IvgnA1UUHAa+eu0nPPLdl1K52d16lpKq+Ug5b2OWOzPzIt9ZO53cPGCHs+AKu3XSlrHXCB7YZA8tEbgT7VdX+2drc2tSiqUk5JrmiLQ0qVKop73In8YWCbENFBTw1EcBjl4Que0nPYRls61zuzus0tKqzqVIuW8scMd5NvbV3MVFPGCt0OjuspK6mqfjGndwMrJNURu25EHLf0Lprnba1rUJ0lSkt5Nc12rBAp6RKE1Le5G5iPAbrndpa2iq4qdkoBfG9hPy+UjLn2e1Q9I2xhaWcaFxByceTTXLs8Dbc6V5Wo5xeMnxYMFXOyXKOtp7lTOy+S9hjdk9p3jes9U2rsNRtZW9SlJZ5cVwfYxbadUoVFOMjexfhKpxDWwTxVcMDYotTVcwkk55qDs/tLQ0q3lSnBybeeDXcbb2wlcyUs4wQPFnV5ZG5Ux/ZO71fft5a/wZeKIXU0vSJDD+A6m03ilr310EjYSSWNjIJzBG/tUDVdsbe+s6lvGnJOSxxwb7fS5UaqnvcjF8wNcLvdaiukuNO3hXfJZwbjqtAyA3ppu1tlY2kLeNGT3Vx4ri3zFxpk61RzciYsGEaG3W5sFdT0tXUazi6V0eeYJ2DbuVNqu011dXG/bzlCGEsZ+RJt9Pp04bs1llcqdG076mV9PXwRxOeSxhjcdUZ7Auko7dW8acVOlJySWXlcyDPR3KTakWLB2HqvDsdTFNVwzwTODwGtILXAZE7ecZeZc7tDrVtqzhOnTcZR4cccV88k6ytZWyabyjUxXjWmtkb6W3PZUV24lu1sXSTynoUrQtlK11JVrpONPu7X8l9I1XupQpxcabyyxaEHOfhGofI4ue6vlLnOOZJLW7Su21JKNZKKwkkVlu8wyzoKrzeCgPzbpM+v15/Ss/hsXTWX7vArLj7xldpqmekmbNSzSQyt3PjcWkLdWo060HTqRTi+x8Ua4VJweYvBbrXpDuVMAyvhiq2j7X0H+zYfMuRvti7Gt9qg3TfivDmi0o6tVh56yWegx9ZKoATOmpXnklZmB+sMwuWutjNRot+TxNep8fB4LGnqtCfPgTtLd7bWD8FrqeTyZB3qir6Ve27xVoyXuZNhcUpcpI3Rt3exQGsczamnyMnNYnphenoQYAQGUPD4lkjiGcsjWDnccvettOhUqPFOLfsWTBziubImsxTZKLPhrjC4jeIzrnzDNW1ts5qdx5lFr28PiR6l7Qp85FeuGkikj2W+ilmPI+U6jfNtK6K02FrSw7qoku6PF+PL4kCrrEF5iyVC8YsvF2BZNUmGE5/NQfIBHSd5XYafs9p9h9qnDMu98X8l4FXXv61btwiDV2Qzu+g76nTffpP3WKg1T7/3FjbfdnQlXEgwdyA51iPRZDfb7WXR91lhdUuDjG2EENyaG78+hWNHUZUqahu8jRO3jN5ZG8StN47n9A3vW3rWXoow6LAzxK03juf0De9Otpeih0WBjiVpvHc/oG96dbS9Ffme9Fh3g6FKY773N6u3vRatNf6fiOiw7z3g0ROp/xGJa6Ic0bdX3OWmpe06nGdKL9qRmqTXKT8Tej0c3OLZHi+4gcxjB95UKdOwqcZW0fA3KVWPKbPduBbwP8XVnbTRrQ7LTH/xo/n8zJVa/ps+v/hrxy4uq/VI150DS/wDrR8X8z3y1b03+R8PwFdnbDjCuy6Kdg9yzjaabHlbR/MxdSt6bNSbRjWT/AI3Ftzd2Ze5ylU52lPzLeHgvkYPykuc2aMuhiGZ2tNfqmR3O+EOPtKmR1NxWIwSNLt1Li2z54labx3P6BvesutpeijHosO8cStN47n9A3vTrWXoodFgOJWm8dz+gb3p1rL0UOiw7xxLU3juf0De9OtZeih0WBeME4ZZhS0Pt8dU+pDp3S67mBpGYAy9ig3Nw6895rBvpwUFhFgUczCAIAgCAIAgCAIAgCAIAgCAIAgCAIAgCAIAgCAIAgCAIAgCAIAgCAIAgCAIAgCAIAgCAIAgCAIAgCAIAgCAIAgCAIAgCAIAgCAIAgCAIAgCAIAgCAIAgCAIAgCAIAgCAIAgCAIAgCAIAgCAIAgCAIAgCAIAgCAIAgCAIAgCAIAgCAIAgCAIAgCAIAgCAIA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3300" name="AutoShape 4" descr="data:image/jpeg;base64,/9j/4AAQSkZJRgABAQAAAQABAAD/2wCEAAkGBxMTEBQSExQSEhUSFBQQEhUWExcYFRQSFREWFxUXFBQcHSggGx0lGxYUJjEhJSkrLi4uFx8zODQsNygtLisBCgoKDg0OGxAQGzclICQxNyw0LC0yNiw0LCwsNCwsLzQwNTg0LCwtLzQsLDQsLDQsLCwsLCwsLC8sLCwsLCwsLP/AABEIAIoBbAMBEQACEQEDEQH/xAAcAAEAAgIDAQAAAAAAAAAAAAAABgcEBQEDCAL/xABREAABAwECBwkMBQoEBwEAAAABAAIDEQQFBxIXITGT0gZBUVNUYXGBkhMUFiIyNVJykaGxsjNic3S0NEJDgqKzwcLD0yMkVdElY4SUo6TwFf/EABwBAQACAwEBAQAAAAAAAAAAAAAEBQIDBgcBCP/EAEURAAECAwEMBggEBQQDAQAAAAABAgMEEQUGEhQVITFRUmFxkaEyM0GBseETIjRCU8HR8BZykrIjNYLC0kNiovFEVOIk/9oADAMBAAIRAxEAPwC8UAQBAEAQBAEAQBAEAQBAEAQBAEAQBAEAQBAEAQBAEAQBAEAQBAEAQBAEAQBAEAQBAEAQBAEAQBAEAQFYbq8Kclkts1mFmZIIi0BxlLScaNr9GKaeV7lay9nJFho++pXYRokxeOpQ1WWqXkcevdsLdiluvy8zXhmwZapeRx692wmKW6/LzGGbBlql5HHr3bCYpbr8vMYZsGWqXkcevdsJiluvy8xhmwZapeRx692wmKW6/LzGGbBlql5HHr3bCYpbr8vMYZsGWqXkcevdsJiluvy8xhmwZapeRx692wmKW6/LzGGbBlql5HHr3bCYpbr8vMYZsGWqXkcevdsJiluvy8xhmwZapeRx692wmKW6/LzGGbBlql5HHr3bCYpbr8vMYZsGWqXkcevdsJiluvy8xhmwZapeRx692wmKW6/LzGGbDjLXJySPXu2ExQmvy8z7hewDDXJySPXnYTFCa3LzGF7DvZhetJ0WCvRI8/01pdIQG54qJw+pmkZ65mKdowq2w6LteeuX+2tSy8mmeYbxT6mV/F1FPrKjbv8AS5P/AC/2lisORT/yW/qb9T7fRvhrwOcqNu/0uT/y/wBpfLyQ/wDZb+pv+R9vo3w14HycKdt/0yT2y/2lkkGSXNMN4t+p8v4vw1Ph2Fm1jTdxHS+Qf01sSUlnZoycU+pisWInuKY8mGeZvlWNjemZw+LFubZTHdF9e7zMFmlTO0+ctknJI9edhZYoTW5eZ8wvYc5apeRx692wmKW6/LzPmGbBlql5HHr3bCYpbr8vMYZsGWqXkcevdsJiluvy8xhmwZapeRx692wmKW6/LzGGbBlql5HHr3bCYpbr8vMYZsGWqXkcevdsJiluvy8xhmwZapeRx692wmKW6/LzGGbBlql5HHr3bCYpbr8vMYZsGWqXkcevdsJiluvy8xhmwZapeRx692wmKW6/LzGGbBlql5HHr3bCYpbr8vMYZsGWqXkcevdsJiluvy8xhmwZapeRx692wmKW6/LzGGbBlql5HHr3bCYpbr8vMYZsGWqXkcevdsJiluvy8xhmwsq790DXXcy3TARNMHfMgBxsUYuMQDv/AMVVvgqkZYTcuWhLR1W1IraJLROIprZNbbOy01NmsdiDhI1gbjVtErAXlxbQkCgHtUtLxlWw0RVTO53yTMa1VVyryOLNJND3SSwz2y0GzhslosFuD+6OidWjoJHtDwaNfTO5pII5kVGvokVqJXM5unbTJ4KfUqmVOZO7qvCO0QRzxHGZKxsjDv0cK5xvHhCgRGKxytdnQ2ItTKWB9CA83YT/ADva/Xj/AA8a6eR9nb99qlZM9YpF1LNAQBAEAQBAEAQHfZbFJL9HHJJveIxzvbQLRHmYMBKxno38yonibGQnv6KKpu7JuItr/wBFiDhe9o9wJd7lSR7qrKg/6t8v+1FXnSnMlssyYd7tN5t7Lg0mP0k8TPVa5/xxVTRrvJVvVQnO3qjf8iWyxnr0nIm7L9DawYNYB5c0zvVxGj3gqqjXeTS9VCam+q/4kltjQk6TlNlDuDsI0xuf60r/AOUhVsW7G1X5no3c1PnUkNsuWTsr3mfFuYsbdFmhPrMDvmqq+JdDakTPHd3LTwobmycBuZiGZDdsLPJiib6sbR8AoT7Qm4nTiuXe5V+ZtbBhtzNTgZLWgaM3QornOdlctTZREPqqxPoQHCAIAgOaoAgOmSzMd5TGO6WgqQyajs6L1TcqoYKxq50MOW4LI7TZrOefuTAfaApkO2rRh9GO/wDUq+KmpZWCudicDBn3F2F2mAD1Xvb7g6inQrq7Wh/6td6NX5VNLrOlne6a+0YOrI7yXTx9D2kftNJ96sYV3FoN6bWu7lTwWnI0OsiAuaqGrtODLi7R0B8f8wd/BWkG71v+rA70d8lT5kd1i6r+RqLVg+tja4vcpeANfQntgD3q3gXaWZE6auZvbXwviI+yI7c1FNNbLgtUXlwSjnDC5vabUe9XcvbEhMdVGaq6K0XgtF5ER8pHZ0mqa2qsiOEAQBAEAQBAEAQF426FztyrMUF2LZrPK9o/OijkjklHYa5UDFRJ5d6p3rVE5lp/pkgv17pp7vdZ5Ws7oZnskxO6NLDZiQQ2orUEZ6qNDRGtej00bO0ydlVKHTuckLLTbHWyStpijjD3YoZF3k0yPikibpAqZcapcQ5pFaUrlGSrGpDT1V41yVrypsDcirffaHbgxjIuuE4pYHummjafzYpbRI+P9hzT1r5PL/HXZRO9ERFPsPokpUQzCA83YT/O9r9eP8PGunkfZ2/fapWTPWKRdSzQEAQBActFSAM5OYAaSeABfFVESqhEVciG/u3cZbJqHufcmn86U4n7Od3uXPzt1FmyuRYl8uhnrc+jzJ0KzZiJ2U3/AHUlN34NYxnmme/6sYDR0EmpPuXKzd3kVcktCRNrlrySlOKlnCsZidN1dxJLDuWscXkwRkjPV4xzXhBdWnUuamro7TmenGVE0N9XwpzJ8OSgQ8zeOU3DRQUGYcCpXOVy1VaqSkSgXw+hAEAQBAEAQBAEAQBAEAQBAEAQBAEAQBAEBiW264ZvpYo5OdzASOg6QpstaU3K9TFc3YirThmNT4EOJ0mopHbfg9sj87O6Qn6rsZvWHVPsIXRyl21oQskVEem1KLxSiclIESyYDujkIzeODq0szxOjnHB5Dz1Hxf2l1EndvIxckZqw1/UnFMv/ABK6LY8VvQWvL74kWt1glhdiyxvjO9jNIr6p0HqXVS03AmW30B6OTYteOjvK2JBiQ1o9KGMpJrCAIAgCA9Mbgmg3VYwRUGzxgg6CMXfXKzfXv3lvD6KGubuatdkd/kJLO+EFzo7PamuIgLq4ws87Kua018kggda2+nhxU/iotdKdu9D5eqmY4m3M2u2PBvCSzMiAxXQWVrqysxg7EltD6OxKgVY0AHNwIkxDhJ/CRa6V7NyadovVXOTFjAAAAAAKAAUAA0ABQjYfSAIDzdhP872v14/w8a6eR9nb99qlZM9YpF1LNAQGRYLBLM/EiY6R3A0aBwk6AOcqNNTcCVh+kjvRrdK/LSuxMpshQXxVoxKk5ubBwTR1pkpv9zj0/rSH4Ada4a0ruWpVkkyv+52buTPxVNxcwLH7Yq9yE1uu5oLOKQxMZvF1KvPS85z7Vw89a05OrWYiK5NGZOCZORbwpeFCT1G0M9VxvCAIAgCAIAgCAIAgCAIAgCAIAgCAIAgCAIAgCAIAgCAIAgPiaFr2lr2te05i1wBB6Qcy2QosSE5Hw3K1U7UWimLmo5KOSpFb43AWaWroq2d31c8ZPOw6OohdbZ92k7L0bHpEbtyO49vei7ytj2VBiZW+qpAr83K2my1c9mPGP0jPGaB9bfb1inOu+sy6GRtCjYbqP1XZF7uxe5V3FLMSEaDlVKppQ0ivCEEAQHpnB/5rsf3eP5Vys31796lvD6KEgUczCAIAgCA83YT/ADva/Xj/AA8a6eR9nb99qlZM9YpF1LNBM9y+4R81JbRjRRnOGaJHjn9Ae/ozFcXbd18GUVYMrR7+1fdb/ku7ImnsLeTst0T1ouRNHav0LJu+74oGCOJjY2jeA0nhcdJPOc68ym52YnInpI71cu35JmRNiZDoIUJkJt6xKIZKimw+JpQxpc40a0FzjvADOSVshQnxXpDYlVXIiaVMXORqVXMavwosfKYe0rf8OWp8BxHw2X10HhRY+Uw9pPw5anwHDDZfXQeFFj5TD2k/DlqfAcMNl9dDYWK2xzMx4nh7akYzdFRpoVWzUnHlH+jjtvXZ6Kb4cRsRKtWqHeo5mak7p7GDQ2iIEZiMbQVcpc7ai5UgKRcMga6HHhRY+Uw9pffw5anwHDDZfXQeFFj5TD2k/DlqfAcMNl9dDOsF4xTAuie2QNOKS01ANK0rw0I9qgTkhMSbkbMMVqrlRF0G6HFZESrFqLfeEULQ6V7Y2k4oLjQF1K0rw0B9i+SkjMTjlZAZfKmWiaBEishpV60MHwosfKYe0rD8OWp8Bxpw2X10HhRY+Uw9pPw5anwHDDZfXQ5G6exnMLREa5h42+vi3O2omVYDhhkDXQ2wKplSi0JRhW+94ISBLKyMuFRjGlRzKfKWVOTbVfLw1ciZMhpiR4cNaPWhi+FFj5TD2lL/AA5anwHGvDZfXQeFFj5TD2k/DlqfAcMNl9dB4UWPlMPaT8OWp8Bww2X10HhRY+Uw9pPw5anwHDDZfXQeFFj5TD2k/DlqfAcMNl9dDOsF4xTAuikbIGnFJaagGlaKBOSEzJuRswxWquVKm6HFZESrFqZKhmwEr6iVWh8NR4UWPlMPaV1+HLU+A4jYbL66DwosfKYe0n4ctT4DhhsvroPCix8ph7Sfhy1PgOGGy+ug8KLHymHtJ+HLU+A4YbL66H1FuksjnBrbRE5ziGtAdUlxNAAOGqwfc/aTGq90FUREqqrTIiZz6k5AVaI5DaqnJIQBfQRHdJuFhnq+CkEumgH+G8/WaPJ6R7Cuxse7CYlaQ5r+IzT7ybl7dy8UKuasyHF9ZmReRWN42CSCQxytLHDeO+N4tOgjnC9PlJyDNwkjQHXzV+6LoXYpzkWC+E69elFMZSjWemcH/mux/d4/lXKzfXv3qW8PooSBRzMIAgCAIDzdhP8AO9r9eP8ADxrp5H2dv32qVkz1im/3B7kA0NtVobVxo6GMjM0bz3j0uAb2nTo4G6q6VyudJyq0RMjnJ26Wps0r25s2e5s6z0SkWJn7E+f3/wBT5eel2EAQHVa/o3+o75SpMn7RD/MnihhE6Knn4L9BKcOpygCAuPB55tg6ZfxEi8Zuu/m8X+n9jTrbN9mb3+KkiXNE4oe+/wAqn+3m/euXv9nexwfyN8EOKmeufvUwlMNIQFr4L/yE/bP+Vi8mu4/mLfyJ4uOmsjqO8i2EHdF3xL3GM1ihcanefKKguHMKkDpJ4F1Vydh4DAwiKn8R6fpbnpvXOvcnYpW2nOelf6NuZOakRXXlWEBP8G+5ypFslGYVEAO+dBkpzaBz1O8F59dlbl43AIK5V6a6E7G9+ddlE7VLyypOv8Z/d9Sxl5qX5XeFvTZeif4xL0e4DNMf0f3lFbXud/yK+XohQhAEAQBAWdgo/Jpvtv6bV5hd57TB/KvidHY3VO3k3XBlwYd83gILPJMf0bS4DhdoaOtxA61Os2SWdm4cunvLTcmdV7kqppjxUhQ1evYUO9xJJOckkk8JOle+IiNSiZkOLVarVThfT4EAQHdYrU6KVkrfKje2Qc5a4Gh9i0TMBsxBfBfmciou5UoZwnrDejk7C+rHaWyxskZnbI1r29DhULwKZl3y8Z8F+dqqi9x2sN6PajkzKdq0GYQBAay/7jitcWJIKEVMbwPGY7hHNwjfVrZNrzFmxvSQlyLnb2OT66F7N1UWNMyzI7L13HQUze12yWeZ0Mgo5u/vOadDmnfB/wDs4XtUhPQZ2A2PBXIvFF7UXan/AFkOSjwXQXqxx6Nwf+a7H93j+VUM31796llD6KEgUczCAIAgCAo2+LpFp3R2hrhVkbmTSA6CGwRUaelxbm4KqRa9pOkLIv2LRzvVTYqquXuRFVNtDVLy6Rpqi5kyk+Xjx0wQBAEB1Wv6N/qO+UqTJ+0Q/wAyeKGEToqefgv0Epw6nKAIC48Hnm2Dpl/ESLxm67+bxf6f2NOts32Zvf4qSJc0Tih77/KrR9vN+9cvf7O9jg/kb+1Dipnrn71MJTDSEBJ7Fui7hdpgjNJZpZMYjTHFisBPS7OB1ngXMzNiJN2uk1FT1GNSiazquXgmddK0TSWUOc9FK+jbnVV7kIwumK0IDebkbgNrnDTURso6Z31d5oPC6hHtO8qO37YbZkqr/fdkam3TuTOvcnaTZGVWYiU7EzlzxRhrQ1oDWtAa0AUAAFAAOBeJxIjoj1e9aqq1VdKqda1qNSiH0sD6V3hb02Xon+MS9HuAzTH9H95RW17nf8ivl6IUIQG33Mmyd1d35jGPEOLTHr3TGbTyM+jGVRbKWgsFuL1S/rlrTo0XTkz0JUn6C/X02anMkmNcfBJ/7H+65u9ur0t/4fQsa2b91O6xWa5pZWRRskc+R2KBjTADMTUkuHAtMxGuml4L40V7Ua1KrkavCiKZw22fEcjGpVV3kwuK447IJGxF2LI/ulHGuKcUCgO+M2+uMtW2I1pKx0ZEvmpSqduWub6FpLyzICKjMym0VQSSA4VLzoyKzA53nu0nqtzMB5icY/qL0K4WQq+JNuTN6qb1yryonepSWxGo1IaduUrheknPhAEAQBAWjgvvPHs7oCfGgdVv2bySPY7G9oXll29n+immzTUyPSi/mb9UpwU6SyI99CVi9ngTRcOW4QBAEBD8Jd0iSzd3A8eAip3zE4gOHUSDzUPCu0uKtJ0GcWVcvqxOTkypxSqbcmgqrWl0fCv0zt8CxMH/AJrsf3eP5V1s31796kCH0UJAo5mEAQBAEBVdlp/+5efD/l6dHcW1/gqm6+uL5bRV3l8yRZ1PTP7iQLzwuQgCAIDqtf0b/Ud8pUmT9oh/mTxQwidFTz8F+glOHU5QBAXHg882wdMv4iReM3XfzeL/AE/sadbZvsze/wAVJEuaJxQ99/lVo+3m/euXv9nexwfyN/ahxUz1z96mEphpCAIAgCA3W5G/DZLSHmvc3+JMPqV8oDhac/tG+qS37JbaUosNOmmVq7dG5cy9y9hMkZr0EWq5lzl1McCAQQQQCCNBB0EFeIua5jla5KKmSh1yKipVDlYn0rvC3psvRP8AGJej3AZpj+j+8ora9zv+RXy9EKEIBVAcVSiihu9xR/4hZ/XPyOVLdF/K4/5foTLP9oaXWvDjrwgKO3T3n3xa5ZQatLsWP7NuZtOmlesr3axZDAZGHAXOiVX8y5V55NyHGzkb00Zzuz5GrVqRjYXBdptFpih3nuGPzMGd57IPXRV9qTySUpEmF91Mm9ciczfKwfSxWs+6G7wj3X3G147RRk7Q8cAe2jXgfsn9ZUlx9orNSPo3rV0NaLuXKi+KdxMtWB6ONfJmUii6srAgN3uMvTve2RvJo157jJ6ryBU9DsU9So7orPw6z4kNE9ZPWbvb9UqneTJCP6KOirmXJxLqXiB14QBAEBrN1FO8bTXiJfb3M099Fa2HfYyl73XbwqleRHmqegfXQpJ8H/mux/d4/lXpk31796lHD6KEgUczCAIAgCAou+r2Fm3R2h7jRj3MikPA10EVHdTg0nmqpNq2as/ZHo2JVzfWbtVFXJ3oqom2hpgR0gzVVzLkUsBeOnThAEAQHVa/o3+o75SpMn7RD/MnihhE6Knn4L9BKcOpygCAuPB55tg6ZfxEi8Zuu/m8X+n9jTrbN9mb3+KkiXNE4oe+/wAqtH28371y9/s72OD+Rv7UOKmeufvUwlMNIQEtsFw98XUZGCssEsjhTS6PEYXt5zvjoI31yU3bGBW22DEX1IjGpudV1F+S9yrmLWHK+mk75M7VXgRJdaVQQBAWXg0v7HZ3o8+NGMaEnfj32/q73MeZeZXaWN6OJh0JMjsjtjuxe/t27VOismavm+idnTNuJ0uBLkrvC3psvRP8Yl6PcBmmP6P7yitr3O/5FfL0QoQgNvuZvrvSV0hibNjMMeKXUAq5prXFPo+9VFsWWtowUhJEVlFrVMvYqUzpp5EqUmUgPVypXJQkmUUcjj1g/trnPwXE/wDbdw/+iwxu34fPyODhDbUHvKOrTjNPdBUHhB7nmKfgyJRUwt1FyLkzpt9YY2bn9H98CVbjL+fbGSyPa1gbIGMa3ebiA5ydJqTnzLk7pLHg2W+FChqq1aqqq9q10difdSzkZp0w1XKlMp97uLz7hYpCDR0n+Czhq8GpHOG4x6lruXkMMtFiKnqs9de7NxdRN1T7aEb0UBV7VycSmF7UciEB9w2lzDVj3MNKVa4tNOkLB8JkVt69qKmhUqZMc5q1atD6tFufJQPke+mjGeXUrwVKxhy0KFVYbEbuREMnxIj+kqqdS2msIAgLs3H3p3xY43k1e0dyk4cdmYk9Iof1l4hdFZ+A2hEhonqr6zdy/Rap3HYSMf00FHduZd5uVRksIAgIbhMvYR2YWcHx5yKjfETTUnrIA5/G4F2txVmujTazTk9WHm2uVKcky7MhU2tMIyF6NM6+BY2D/wA12P7vH8q6yb69+9SDD6KEgUczCAIAgCA83YT/ADva/Xj/AA8a6eR9nb99qlZM9Ypvdwe68UbZbQ6hFGwyE5iN5jzvHgO/o00rwl1NzLlc6clErXK5qfuT5p36aXFnWgiokKJ3KWAvOi8CAIDotzwIpCSAAx5JOgANNSSpUk1XTMNEz3yeKGERURiqugoAFfoJUOHoMYL5RRQYwSiihcWDtwN2w0NaGUHmPd3n4Ee1eNXXtVLXiqqZ0b+1qHWWav8A+Zvf4qSRcyTyhb5eDaZyCCDNKQa6QZHL9ASDVSUhIqZbxvghxUxliuVNKmHjBS6KaaDGCUUULXwWvBsTqEZp315vEYvJ7uWqlotVU9xPFx01kdR3kO3fXILNacZtBHPjPYPRcCMdvRVwI5nU3l2VytrLaEnevyvh0Rdqe6veiUXale0qrSlfQxatzL9qRnGC6aildQYwSiih32K2OikZKx1HxuDmnnHDzHQRwErTMyzJiE6DFSrXJRfvw0KZw3uhvR7c6F3XDfMdqhEsZGgB7a5430ztd/vv6V4batlR7OmFgxUydi9jk0p89CnYy8dsZiOb/wBEKwtuGNZRUVpMeomKnwPsXa3ANW9mFpkq3+/6lRbXud/yK/xgvQ6KUVBjBKKKDGCUUUGMEoooMYJRRQs/BQf8tN9t/TavMLvfaYP5V8To7G6p280eE69hJaGwNcC2AHGz5u6u0jqAb7SFeXFWcsCTWYemWIuT8qZuK1XalFIdrx7+IjE7PEhmMF2dFKigxglFFC69x13NhsULRQl7RM45jV0gDtO/QEDoAXiV0U/EmbRiuWqI1b1E0I3JzWq9518jBbDgNRO3LxNy+JpBBAIIoRTSDpCpWxojVRzXLVMpKVqKlCiL7sYgtMsIIIje5oNfza+LXnpSvPVe92dNLNykOOqUVzUXv7e6ubYcZMQvRxXMTsUwsYKZRTTQYwSiihNcGN8COd1nc4Bs4BZU5u6t3h6za9kBcVdtZjo8q2ZYlVh5/wAq/ReCKqlxZEe8esN2ZfEtFeUnRhAardFf0Vkix3mrjURxg+M8/wAAN873TQG3sexpi0415DSjU6TuxE+a6E7diVVIs1NMl2Vdn7E0lNXpeMloldNIaucepo3mtG8AvaZKSgycBsCClGpz0qu1fvIcnGjOjPV7856Owf8Amux/d4/lVBN9e/epZQ+ihIFHMwgCAIAgPN2E/wA72v14/wAPGunkfZ2/fapWTPWKRdSzQTDcvu5kgAjnxpohmDv0jBzE+UOY5+feXHW3clBnFWNLUZE0e67foXanelcpbSdqOherEypzQsu7byinZjwvbI3fppB4HN0tPMV5jOyExJRPRzDFavJdy5l7joIUZkVt8xamUoZtOHNBFDnHOsmuVq1atFPipU+O92egzshbsKj668VPl43QO92egzshMKj668VF43QO92egzshMKj668VF43QfbGAaAB0Ci1PiPetXqq78p9RETMcrE+nX3uz0GdkLfhUfXXipjeN0DvdnoM7ITCo+uvFReN0DvdnoM7ITCo+uvFReN0H0yMDQAOgALW+K+J03Ku9an1GomYPjadIB6QCjI0RnQcqbloFai5z573Z6DOyFswqPrrxU+XjdA73Z6DOyEwqPrrxUXjdA73Z6DOyEwqPrrxUXjdB9MiaNAA6AAsHxoj0o9yrvWoRqJmQ4fE05y1p6QCjI8ViUa5UTYtArUXOhx3uz0GdkLPCo+uvFReN0DvdnoM7ITCo+uvFReN0DvdnoM7ITCo+uvFReN0DvdnoM7ITCo+uvFReN0DvdnoM7ITCo+uvFReN0H0xgGgAdAotT4j39NVXetT6iImY+TAz0W9kLYk1GTJfrxU+XjdA73Z6DOyF9wqPrrxUXjdA73Z6DOyEwqPrrxUXjdB2NFMwzLS5yuWrlqp9RKBYn06zAz0W9kLekzGRKI9eKmN43QO92egzshfcKj668VF43QO92egzshMKj668VF43QO92ei3shfMKj668VF43QdhK0oiqtEPpDt0e72KKrLPSaTRjfomnpHl9Azc67Sx7jpiZVIk36jNHvL/j35dnaVU1akOH6sPKvLzKzt9ukmkMkry97tJPBvADQBzBenSsrBlYSQoLb1qdifeVdq5TnosV8V189aqY6kGs9M4P8AzXY/u8fyrlZvr371LeH0UJAo5mEAQBAEB5uwn+d7X68f4eNdPI+zt++1SsmesUi6lmgIDvsVskieHxPdG4fnNNDTgPCOY5lomJaDMQ1hxmo5q9i5fvxM4cR8N18xaKTa5cI7hRtpjxxo7pHQO/WYcx6iOhcPaNw0J9Xyb71dV2VO5c6d9d5cS9sKmSKldqE3uq/bPaPoZWuPo6HjpYc/WuGnrGnZHr4aomnOnFMnzLiDNQovQcbFVhICAIAgCAIAgCAIAgCAIAgCAIAgCAIAgCAIAgCAIAgCAIAgOu0WhkbS57msaNLnODQOsrbBgRY77yE1XLoRKqYue1qVctCJ3xhCs8dRCHTu0VHixg+sRU9Qpzrr7PuKnI9HTKpDbozu4Zk71qmgrI9rQmZGesvIgd97p7TaqiR9GcWzxWdY0u6yV31mWDJWflgsq7WXKvl3IhSTE9GjZHLk0IaZXJECAID0zg/812P7vH8q5Wb69+9S3h9FCQKOZhAEAQBAebsJ/ne1+vH+HjXTyPs7fvtUrJnrFIupZoCAIAgA+GcL4EWhvrs3YWyGgEpkaPzZfHHtPjewqinbmrNm8rod6ulvqryyL3opOhWjHh9td+UlF34S26J4XD60bgR2HUp7SuVm7g3JllotdjkpzSv7ULGFbLf9RvAklh3XWKXROxp4JKxn9qgPUVzU1czacv0oSqmlvreGXihYQ5+XfmdxyG6Y8EVBBB3waj2qkexzFvXpRdC5CWiouY5WB9CAIAgCAIAgCAIAgCAIAgCAIAgCAIAgCA5QGBbr4s8P0s0TDwF4xupuk+xWErZU7NdTCcqaaZOObmaYkxCh9JyIR234RLKz6Nskx3qNxG9Zdn/ZXRylxE9EyxnNYn6l5ZP+RAi2vBb0cvL74EZvLCFan1EYZAOYY7+07N+yuok7irPg5YtYi7cicEy8VUrotrxnZGZOZF7ZbJJXY0r3yO4XOLqV4K6BzBdTLy0GXbeQWI1NCJQrYkV8RavWp0LeYBAEAQBAemcH/mux/d4/lXKzfXv3qW8PooSBRzMIAgCAIDzdhP8AO9r9eP8ADxrp5H2dv32qVkz1ikXUs0BAEAQBAEAQBAdtmtL4zWN74zwscWn2grVGgQoyXsVqOTQqIviZsiPYtWrQ3Vk3ZW2OlJi8Dee1rq9JIxveqWPcxZcbPBRF/wBqq3ki05EtlozDfervNxZcJM4+kihf6pcw/F3wVNGuFk3dVEc3fR3yReZKZbMROk1FNpZ8JcRH+JBK0/Uc1/xxVVRrgo6dVGRd6K3wviSy2Ya9Jqpz+hsoN39idpdIz1o3H5aqti3F2ozoo12531oSG2rLrnWncZ8O6yxO0WiMesSz5gFXxLmrVZngL3UXwVTe2el3Znp4GZDfFnf5M8DuiVh/ioT7KnofTgvT+lfobUmIS5nJxMpkrToc09BBUV8GIzpNVN6GxHIuZTsotRkKIAgCAUQCiA4caacyya1XdFKnyqGPLb4m+VLG3pe0fEqSyQmn9GE5dzVX5GCxWJnchhybpLGNNpg6pGu+BKmQ7BtN+aA7vRU8aGpZuAnvpxMGbdxYW/pi71Y5D78WinQrkbWfnh03ub9VU0utKWT3uSmvnwj2YeTHO/nxWtHvdX3KxhXCzzusiNTivyROZodbEFMyKpq7RhMdn7nZ2jgLpCfa0NHxVpBuChJ1sdV3Np4qvgRnW0vus5motW762v0Oji9SMfz4yuIFx1lwuk1XfmcvyvSK+1ph2aibk/7NNbL6tMte6TyuB0gvOL2Rm9yupezJOX6mE1u1ESvHPzIj5qM/pOUwAFPNAQBAEAQBAEAQBAemcH/mux/d4/lXKzfXv3qW8PooSBRzMIAgCAIClt3W4C32m8bRPFE10cjmFhMrBUCFjTmJqM4KvJWdgw4LWuXKn1IUaA976oaLJdefEM10e0pGMZfTyNWCxBkuvPiGa6PaTGMvp5DBYgyXXnxDNdHtJjGX08hgsQZLrz4hmuj2kxjL6eQwWIMl158QzXR7SYxl9PIYLEGS68+IZro9pMYy+nkMFiDJdefEM10e0mMZfTyGCxBkuvPiGa6PaTGMvp5DBYgyXXnxDNdHtJjGX08hgsQZLrz4hmuj2kxjL6eQwWIMl158QzXR7SYxl9PIYLEGS68+IZro9pMYy+nkMFiDJdefEM10e0mMZfTyGCxBkuvPiGa6PaTGMvp5DBYhxkuvPiGa6PaTGMDTyGCxBksvPiGa6LaTGUDW5H3Boh9x4M71b5MQb0Txj4OWLp6Vd0svcfUgRUzHe3B9fI0Bw/6pu2tKx5Bc7U/T5Gd5MJ73M+vAO+/+Z/3Y21jf2dqN/Sn0Pt7M6y8R4B33/wAz/uxtr5f2b8Nv6E+gvZnWXicHcDfR0h5/6tu2ski2emZifpT6Hy9mNZeJ1Pwc3udLCem0sP8AMtjZuTbmRE/pMVhRlzrzOnJbefEM10W0tuMoGnkY4NEGS28+IZro9pMZQNPI+YNEOcl158QzXR7SYxl9PIYLEGS68+IZro9pMYy+nkMFiDJdefEM10e0mMZfTyGCxBkuvPiGa6PaTGMvp5DBYgyXXnxDNdHtJjGX08hgsQZLrz4hmuj2kxjL6eQwWIMl158QzXR7SYxl9PIYLEGS68+IZro9pMYy+nkMFiDJdefEM10e0mMZfTyGCxBkuvPiGa6PaTGMvp5DBYgyXXnxDNdHtJjGX08hgsQZLrz4hmuj2kxjL6eQwWIMl158QzXR7SYxl9PIYLEGS68+IZro9pMYy+nkMFiDJdefEM10e0mMZfTyGCxC79yNhfBYLNDIMV8ULGPFQaOAoc4zFUMw9HxXOTMqlgxKNRDbrSZBAEAQBAEAQBAEAQBAEAQBAEAQBAEAQBAEAQBAEAQBAEAQBAEAQBAEAQBAEAQBAEAQBAEAQBAEAQBAEAQBAEAQBAEAQBAEAQBAEAQBAEAQBAEAQBAEAQBAEAQBAEAQBAEAQBAEAQBAEAQBAE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921719"/>
              </p:ext>
            </p:extLst>
          </p:nvPr>
        </p:nvGraphicFramePr>
        <p:xfrm>
          <a:off x="4084944" y="2459036"/>
          <a:ext cx="5599624" cy="4313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r:id="rId4" imgW="12723480" imgH="9803160" progId="">
                  <p:embed/>
                </p:oleObj>
              </mc:Choice>
              <mc:Fallback>
                <p:oleObj r:id="rId4" imgW="12723480" imgH="98031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4944" y="2459036"/>
                        <a:ext cx="5599624" cy="4313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66" descr="data:image/jpeg;base64,/9j/4AAQSkZJRgABAQAAAQABAAD/2wCEAAkGBxQHERMTEBQWFBIXGRwYGBgWFhYeHBUYGB0fGiQeGBgaICksHBwxHh4iITEhMSkuLi4wGx8zODMsNykvLisBCgoKDg0OGhAQGzQmHyYvLzIsNzA4LCwyKywsLDQvNC8sKywsLC4sLC0sMSw0LC41MCw3LCwsNCw0NC03LCwsLP/AABEIAFMA5gMBEQACEQEDEQH/xAAbAAEAAwEBAQEAAAAAAAAAAAAAAwQFAgYBB//EAD0QAAIBAwIEBAMEBgoDAAAAAAECAwAEEQUSBhMhMUFRYXEUIjKBocHRB2JygpGxM0JDRFKDkrLC8CM0ov/EABkBAQADAQEAAAAAAAAAAAAAAAABAgMEBf/EADYRAQABAwIDBAkCBQUAAAAAAAABAgMRBDESIUEFUXGREzJCYYGhscHhItFSU2Ki8AYVIzND/9oADAMBAAIRAxEAPwD9xoFAoFAoFAoFAoFAoFAoFAoFAoFAoFAoFAoFAoFAoFAoFAoFAoFAoFAoFAoFAoFAoFAoFAoFAoFAoFAoFAoFAoFAoFAoFAoFAoFAoFAoFAoFAoFAoFAoFAoFAoFAoFAoFAoFAoFAoFAoFAoFAoFAoFAoFAoFAoFAoFBGJ1LlNw3gbiueoB6Zx5ZFMLcFXDxY5JKKlAoFB4zi3iqXT7hIbVd7IN8owTlcZx07dOpPtW1u3ExmXvdm9mWrtmbt+cRPKnx7/s3dA1+LW4eYh2kfWpPVD6+nrVKqJpnDztZobmlucFXPO096XRtZi1lXaE5CMVJ88eI9Kiqmad1NVpLmmmIuRzmMtGquUoFAoFAoFAoFAoFAoFAoFAoFAoFAoPjtsBJ7CiYjM4Z2n2o+WY/W2WY+jYwPYAAfZVpno6r12edvpGMfD9+ae51KO26uSBkDO1sZJwOuPOoiJllRp7lfqx9FuoYlB8JxQeR4Ft/inurtvqkkZVP6qnH/AH2rW5OMUvc7XucFFrTRtTTEz4yyeMNIGjziaMlIJyI51XtgnrjyBH4+dXt1cUY6xs7OzNXOoteir510c6c/50eg0K2WxvrpIwBG0cMgA7DIK9P9OftrOqc0w8zV3KruktVV7xNUfSfu9LWbyigUCgjWdXZkDKXUAsoIyoPYkeAOKCSgUCgUCgjSdXZkDKXXBZQRlQe2R4Zx0oJKBQKBQKBQKBQKCveW3xGzB+lt2CMhumOo+8eoFTE4a2rnBn3x5IbvURASg/pTgKuD82fEY8B4+WKmIXt6eao4vZ6+789ztLPcwaRt7DqvTCqfML5+vWoz3KzexHDRGI698/FbqGJQcyDIPtRNO8MbgyHkWcQ9XJ9y7Ve5Oanf2pXxaqqfD6Q543tRd2FwD/VTePQp834VNqcVwnsm5NvWW5jrOPPk44eXmTSP5QwRn9oKXP8AvFKtojxW1s8Nqmj+qufhnH2ULfio6R8dHqDANbAzKwGOdbtnaQP8QI2EeeD41m8xi6lxHqFqLKGTKT3KyzScq2MrQqu3bGsYIzgPgufL1oOrPiW+sGlaRZpoFt5ZS89m0GySMblXOSGDdfUYoLFw+pQ2Bvfjoy4h5/K+FXYcLv2Z35xjpmgqaUs+s6pcywT/AAxa1s3cCJX3bw5x8xGMdf40FziriO5jv/hLcyIiQrKzQ2pndmdiACMgIoC9/HNB3w9xFdwNc/Fx3EsEaI6SGzeORmLFWQRAnfjocj1oJtV4nm1E2cVkGtmuZJFL3MDBkWJdxKxPjJOQAT070HUl1eaBd2cc9wl1Fcu8ZHJEbRssbSBlKscj5cEHzoK3DTajxNax3fxqQCYb1iS2VhGpPQbmbLHHjQcX+oXVpcagbcI8lvHbSMBGN1woDl1JHXJAO3yNBp3PEp1Wazh09wecouJXxuEdsPTwdj8o8sMfCg8xacUX2rcyRXuI05kiIsOnGVAsblBmXd8x6de2O1B1NxdqEnwkDpJBM8cskpjtGkkIjk5akQkjYGHzHOcZxQbfCWrXs90YpxNJbmMtzZrQwFJAcbe5DAg5+w0Glxhqc1q1pBbMkclzMY+Y67uWqo0hITIycLgdfGgguku+H4Z7qe8FykMMknK5CJuKKWHzhjjtQVrO01K7t0n+PjV2QSbBaKUBI3bcl848M96Chp3Et3xObKOB47Uy2vxMr8vmHO7YFRSQAMgnJ9KCS1l1K4vZrE3sQEUaS84Ww3sJCQF279owVJz6ig2uD9SnuXvLe6dJHtpQgkRNm9XRXGUycEZx0NB6Wgy9U1lbFhGitLOwysad8ebHsq+pq1NOefR16fSVXYmuqeGiN5n6R3z7mPd3t9ZvBJMYlhaVUaNASQH6dXPfrV4iicxDvt2dFcorot5mqKZmJnlt7nrKyeKxL3Wnd2itIudIvRmJ2xxnyZvE+g+6rxTGMy77WjoiiLl+rhido3mfCOke+VzRLV7OFUk278sTtzj5mLdM+9RVMTPJhq7lFy7NVG3LfflGGTx1qiWUHLY9ZOhHjsB+bp6j5f3qtbpmZy7uydNXcvccez9enlv8HfByzujSTLy1fqqEfN1OSzn16ADwAFLmM4hXtObMVxRbnMxvPTwjw6z1la1rhm21uWCW4j3vAdyHJHiDhgPqGVBwfEVm8t917hyHXjGZt6vESY5IpHR03YyAykdDgZHboKCtb8JRRLKrS3EiSxtGyyTyMNrDBwCeh9aDTl0qOW2NqQeSY+URk52bduM+ePGgybvgu2uHR1M0TrGsW6GaRCyJ9Ifafmx4H1oPt5wbb3ZiYtOssacsSpPIsjJnOHYH5+vXrQXtF0RdH37JJpN2M86V3xjP07u3egyuLuFjxFcWTliscDSMxR2R8uoA2MvqOtBY0/g+3splnLTSyoCEM00j7NwwSoY4BI6Zxmg1NG0uPRYI4IARFGNqgkkge570C30uO3nlnUHmyhFc5OCI8gYHh3NBV0Lhu30Bpmto9hlbc/Un7Fz9K9Sdo6dTQUH4Ht97tG9xDvYuyw3EqJubqSEBwCT1OKCW94Pt71YQ7Tb4QQkqzSCXDdSDIDlgfI+VBa0fQE0lmZZZ5NwxiWZ3A9g3Y0EF3wjbXcCwOJCqOZEbmvzEcktlZM5Hcjv26UEVtw1Bp7bnnndSrKVmuHZGDDBDKxwelMLU0VVbRljvw7psC8sXkqx9uUt9JtC/4QobIXwxVuCrudFOi1FXOLc+UtzS7K0iljkt1OUiECbVfaIwdwA6Y7+NRwzClenuUetGPjDRh0qOG4kuQDzpEWNjk4KoSR08PqNQwfbHSo7GSeWMEPOweQkk5ZVCDA8OgFBbdwncge9ExEzsxbSWPTEubiU4PMbe3jgYCqP3cYHrV5iZxEPQuU3L9VuzRtiMfefPOWdLZ3PFKgyn4W3yGVAMynHUMxP0+eMVbNNG3OXTTe02hnFH669pn2fCO9Y4Gg+HjuBuZwJ3AZzkttAGSai5OZhn2tXFdducRH6Y5RtGWno0PwUbo3Qq7knzDMXDZ9j9xqtU5lx6qv0tcVR1iPlGMK1zr/OJSzQ3D9tw6RKf1pO32DJqYo/i5NqNDwxxairgj+6fCn90Gm8M/wDl+JvG51we3T5I/IIv41M18sRs0v8AaP8Ax+gsRw0fOfGXoqzeWUCgUCgUCgUCgUHDyrH3IHuRRaKZnaFC41+2tvruIh6b1z/AGrRRVPR0UaHU1+rbnylnXHHFnB/a7v2VY1aLVTro7G1dXs48WVc/pJhT+jikf32irxYnq7KP9PXp9eqI+ag/Ht3ddILX2+WRz/8AIFW9DTG8uiOw9Lb53bv0j65dLcaxqPZeUPVVT+eTUYtQibfZFneeLzn8J4+EL29/9i8ZR4hWY/ywKj0lEbQzntXRWv8Aqs58cflftP0e2sZzMZJm/Xbp/AfnUTfq6cnNc7e1Mxi3EUx7vy9FY6TBp4xFEieyjP8AGspqmd3mXdVeu+vVMrtQ5ygUHn9ful02QzTLvQRNsBxjmKSSOvYsMY/ZNaUxnlD09HaqvUejtzieKM+E/aJ+r5a6XLeBGm5KKXSUoiueqjoNxbHl/V8KTVEbFzU27czFvimcTGZx135Y+6xq+urb5igHOuSMCNOu0nxkI+gePWopozznZnptFNeLl39NHfPXw75U+ENAl0kFp5Sztn5AfkTcdxPqxPjU3K4q2b9pa63fmKbVOIjr1nEY8mxNpcdycy5k9GPy/wCnt91U4pjZw06muiMUcvDfz3W0QRgBQAB2AHQVDCZmZzLqiCgUCg+MM9jiiYQPE57SAfuD86nk0iqjrT80D20x7Tgf5Q/OpzHcvFyz1o+f4RNY3B/vWPaFPxNMx3NIvaf+V85QvpNw/wDfHHtHGPwqeKO5eNVYj/xjzlA/Ds0ne+uPsEY/41PHH8LWNfZjaxT8/wB1eTgznfXeXZ/zFH/Gp9LjpDSntfh9WzR5T+6M/o9tX+tpn/akB/Cp9NV0X/37Ux6sUx4R+U8PAdlF/Zsfd3/Oom9XLKrtvWVe18oXIeFLOHtbp9oz/Oq+kq72FXaerq3uSvw6ZDB9ESD2UVXMuarU3a/WqnzWgNvaoYzOX2gUCgUCgUCgparbm7jaPlpIrDBDnA+4GppnE5dGnuRbrivimJjuZlvw/IyKk1zIYx0CRnaMeTP1ZgPcVfjjpDqr19EVTVbtxmes8/jEbR5NexsY9PXbEgRfQd/c+JqkzM7uK7fuXauK5OZWahkUCgUCgUCgUCgUCgUCgUCgUCgUCgUCgUCgUCgUCgUCgUCgUCgU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8" descr="http://upload.wikimedia.org/wikipedia/fr/c/cd/Vente_Priv%C3%A9e_Logo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218" name="Picture 74" descr="http://iphonejailbreak.fr/wp-content/uploads/2013/06/logo-vente-prive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497" y="260648"/>
            <a:ext cx="27432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0" name="Picture 76" descr="http://img.auto-ies.com/uploads/media_WYSIWYG/logo_covoiturage.f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20688"/>
            <a:ext cx="1828800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2" name="Picture 78" descr="http://corporate.aufeminin.com/sites/corporate.aufeminin.com/files/aufeminin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14" y="404664"/>
            <a:ext cx="3143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5" name="Picture 81" descr="http://img.linuxfr.org/img/687474703a2f2f7777772e73696d706c652d69742e66722f626c6f672f77702d636f6e74656e742f75706c6f6164732f323031312f30332f6c6f676f5f73647a5f685f68642e706e67/logo_sdz_h_h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170" y="1348036"/>
            <a:ext cx="2268870" cy="86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5656" y="-2738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Que manque-t-il à ces grands noms pour devenir de réels succès ?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34245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2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2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2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3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565D-FC3B-46A6-B4D4-FD4FD5328324}" type="slidenum">
              <a:rPr lang="fr-FR" smtClean="0"/>
              <a:pPr>
                <a:defRPr/>
              </a:pPr>
              <a:t>7</a:t>
            </a:fld>
            <a:endParaRPr lang="fr-FR" smtClean="0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>
                <a:cs typeface="Times New Roman" pitchFamily="18" charset="0"/>
              </a:rPr>
              <a:t>Course à la croissance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5470376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fr-FR" dirty="0">
                <a:cs typeface="Times New Roman" pitchFamily="18" charset="0"/>
              </a:rPr>
              <a:t>E</a:t>
            </a:r>
            <a:r>
              <a:rPr lang="fr-FR" sz="2400" dirty="0" smtClean="0">
                <a:cs typeface="Times New Roman" pitchFamily="18" charset="0"/>
              </a:rPr>
              <a:t>quilibre budgétaire </a:t>
            </a:r>
            <a:r>
              <a:rPr lang="fr-FR" dirty="0" smtClean="0">
                <a:cs typeface="Times New Roman" pitchFamily="18" charset="0"/>
              </a:rPr>
              <a:t>et</a:t>
            </a:r>
            <a:r>
              <a:rPr lang="fr-FR" sz="2400" dirty="0" smtClean="0">
                <a:cs typeface="Times New Roman" pitchFamily="18" charset="0"/>
              </a:rPr>
              <a:t> croissance sont-ils compatibles ?</a:t>
            </a:r>
          </a:p>
          <a:p>
            <a:pPr lvl="1"/>
            <a:r>
              <a:rPr lang="fr-FR" sz="2200" dirty="0" smtClean="0">
                <a:cs typeface="Arial" charset="0"/>
              </a:rPr>
              <a:t>L’autofinancement : une fausse bonne solution</a:t>
            </a:r>
          </a:p>
          <a:p>
            <a:pPr eaLnBrk="1" hangingPunct="1"/>
            <a:r>
              <a:rPr lang="fr-FR" dirty="0" smtClean="0"/>
              <a:t>Dépenses de communication</a:t>
            </a:r>
          </a:p>
          <a:p>
            <a:pPr lvl="1"/>
            <a:r>
              <a:rPr lang="fr-FR" dirty="0" smtClean="0"/>
              <a:t>Essentiellement en ligne</a:t>
            </a:r>
          </a:p>
          <a:p>
            <a:pPr lvl="1"/>
            <a:r>
              <a:rPr lang="fr-FR" dirty="0" smtClean="0"/>
              <a:t>Incomparablement supérieures à celles des sociétés traditionnelles</a:t>
            </a:r>
          </a:p>
        </p:txBody>
      </p:sp>
      <p:sp>
        <p:nvSpPr>
          <p:cNvPr id="1496066" name="AutoShape 2" descr="data:image/jpeg;base64,/9j/4AAQSkZJRgABAQAAAQABAAD/2wCEAAkGBhASEBUUEBQVFBIWFxUYFhgWFhgVGBcaGRcVGBcfFRYdGyYeFxsjGhUVIC8iIycqLCwtFiAxNTAqNSYrLCkBCQoKDgwOGg8PGiokHSIpKjQvLywtLCksKiwsNCk0LywqLCwsLywsLTUvLCw1LCkpKS4vLCksLCwsLC0sLCw0Kf/AABEIAOEA4QMBIgACEQEDEQH/xAAcAAEAAgIDAQAAAAAAAAAAAAAABQYEBwIDCAH/xABDEAACAQMCBAQDBAULAgcAAAABAgMABBESIQUGEzEiQVFhBzJxFCOBkUKhsbPwJDQ1UmJyc3SCssEXQxUWJTNkhPH/xAAaAQEAAwEBAQAAAAAAAAAAAAAAAQMEAgUG/8QAMBEAAgIBAgMGBQMFAAAAAAAAAAECEQMSIQQxUUFhcYGh8BMUIpHRMrHBBSMzQvH/2gAMAwEAAhEDEQA/AN40pSgFKUoBSlKAUpSgFKUoBSq+eZ2kuZLazjWV4dPWd3McUbMCVTUFYvJgZIAwB3Odq58O5n1XTWlwnRuQnUUBtaSx5wWifAJIOxUqCPcb0BO0rF4lNKsLtAgklCsUQtoDNjYFv0cnzrnZyuY0MqhJCql1B1BWIGoBv0gDkZ88UB30r5mmaA+0r5mmaA+0pSgFKUoBSlKAUpSgFKUoBSlKAUpSgFKUoBSlKAUpSgFDXCWUKCzEBQCSTsABuST5CqvwfmG54gjS2XThtdTLFJNG0rTaThmWMSJoTIIBJJOOwoCN+HKGG74nbzbTm7e4XPd4ZQNDL6gYIOOxOK6+Y7QXXH7JEGpbaC4a59Aky6I0fHYsckA+W9d0E08/EhZ8RtrdgkDzRTxh8v8AeRp92SdUOAxDLk74Ocd+vm/mW24W9tbxwRiCeUC6wmFSN8oGcj9Jmzu2ciJ/wgFc4LyvDLwD7W5laeO1v9JMr4+abSSM/olAR7knc1JWrRTiCMgzSR8KhMizMBbxK6KRJjSXaY6SMjGFHcZq63HK9uts8NtBbIr4yjRZiJz+nGpXP8d6ofJ0ct/am5itOGpLA8kMSGB8eAhsCQP4VLMceE4O9AddgOvBwFpHZpWOmRg7B2QwTEByDkg6PP396ybjh6Rvxy3jBWBLWGZEBYLHI0MzFk38JLIp28xXzlvmHg0nCmv5rKGBbd2DII0bEvhI6JwMlta47Y7dhmpkct3E8bXH2bh8csy6mhlhaRnBwwWe4Djftn7tgD64oCJFikI4HPHqE0rwRyvqYtIj2rFlfJ8QyowOwxtiujhFlc3tlLOZYIbpbmZnuHMnUtzDMcIdwEjEahdGQpViSMk1HcY4/JHwxLtrCxUQ3MkAt5I2JhYSuo0OGwCMb4A3yR6Vsyz5YhLCa5htnusgtJHFpBI+U+IksRjZjv8ASgJtTX2qby/z8Ljil1ZFQqxqGgbcGUKxSY7nBAk2GPJTVyqQKUpQClKUApSlAKUpQClKUApSlAKUpQClKUApSlAVv4jpIeE3gizr6EnbvjHix/p1Vi/CudG4LaGPBxFp7/pKWDAny8QNW1lyMGqnw/kQ2jueH3D28MjFmgZFmiVj3MQJDR59ASPbYYgGJDzhdNxQWTWUImWHqmX7UWURM6K2k/Z9WSwXw4GdIz61CcZsp+I2l7izkkF2QbeUSQKBHFtbEK8gYKW1ydu0zYqcu/hoXuHuBe3CzzQvDK+mIkoxQgRjRiIAKRsM75znJNg4NwWS3thAJ2fQoSN2SMFFVQq7KArYwO4oCJ+F3MRvOGQu+erH9zLnuHjwu/uV0t/qqifDyy4g/Cbn7FMq/wApuPu9GHf5NQSfJ6bMNgdBwfzF14J8PJLSSeSC9mU3DmSRTFAV1kk6lXR4Tue231wKy+TeSP8Aw5WSO4kliZmcrIkfztjJDKoP6PbtUg1TzPe2knL1pJYwmG3ivU+0RE6mVwr6tbd3zkbn+suwxgb6gmV0DIQysAykbgg7gj2INU6x+GMMTXK9V3truR5Jrd1QxksSfA2AyEEjBBz4V9BX3hXINzar0rXiNwlsPljaOGVkHpHI6nSPTIIFQCH+N3THCnEenIuodYXHznxHXj9Igqd98EVdOa+KPBaO0I1TtiOBdvFLIdEY32xqIJzthTUNzD8OI7q2W268scIYSMFCM8kmSS8kjAsWJOT9PTau+95NuJXhd7+bMDa0xFAAX0smpxowx0uw9snGDvQFD5tWWxk4ffLaSwR2WmCVmkhfXC+FORHIx1eJzkjGZK3JHIGAKkEEAgjsQexFQnMvLRvbU2zzMiOumQqiEv2/rAhDkZ2rt5Z4C9nAsJnknRAqxmRUDKoGAMqBqAGO++1SCYpSlAKUpQClKUApSlAKUpQClKUApSlAKUpQClKUAr4TX2oDnq5ePh8zRkhtIGR3AZlVsfgTQ7hHXJR6slo+IwsxRZEZx3UMpYfgDmsgGtdcA5X4f0bKYy9KY4bIkAMj9yu/bBGMD6edYknO1/oe7V0ECTiLoaBkjGr5u+ce/v5YqaNPyuqTUHy67bm0aVq3iPNnEf5XJHMqx28qrpMaEkO7Kozp7DG+d65tzdxCN5VllRi1p100ooEZIVgBtv3I3z5Uon5Kdc17r8mz6Vq205i4s8ttGLiPN1HqUmJcJ825wN28H037Vwi5/vWt4U1YleaRGkWISNpQRnwxjZm8fp5UofJT7Gvd/hm1a4SShQSxAA7knAH1Nazk5u4l07dMmOV7hotUkOgSKenoYow2+Y5xWFxji17NZ3kU8qt9mmjDkIB1AXZQBgDGGQNn8KUTHgpNq2uf80bZjlDAFSCCAQRuCD2INc6hOTopVs4us4clFKkLpwhVdK+5A8/OpuoMclpbQpSlDkUpSgFKUoBSlKAUpSgFKUoBSlKAUpSgFdc0ulSxyQATsMnYZ2Hma7KxuJf+zJ/cf/aaErmdXCOKrcRCVFdVOdnXS2xx2rJubdZEZHAZWBDA9iDsQa0yZJDb2YlbEBWfd2kCdTqSfMUy2QNGP/2rddazwNRJcAEhQJQJCCuvwhvDr7bHby9Kmjdk4XRJU+br1JSx+HVjFKJFViQcqrMWUHuDjzx7k1hce5X4dbv9pkimcGQExx5ZC5yclPTv543xjfFUtbrFoSiaVjuoS7xvI0bDS/y6tx23H9odq5cV4j1ReyRs2hrm3KnddiJvLuM1JpWHLqtzfT9u/vNjScl2rrOp14uWV5PFg5Viw07eHcmuHEOT7PxSSawBB0mIbtGq77Y74HeqRfTKvFSSRck3CgKGlSSPDDYD5GQdvMHHlWf8Q2X7couGcQ/Z5OnpLAGXx47e+nPtjO1ClYsmqK1vdX+xY+BcEspltrmDqFYVZISTjYM6nUMb7k/qrn/0/suj0sPgSGRWDkOrEAHS2O2FG3tWtMv0LVZWCwdKbSXMqxiTqyZP3YJ1gacZ27VKcWe4tooJxIZTcWrwFlLbn/tnxAHVo0DcZyhoWSwTUqjPm3Xlfb9y9x8j2oWIZlPRkMqFpCx1EqTqz3HhGwx5+tdj8mWpFwCHIuSGk8XmGLArt4cEmtd8xcPeCSOGdwka2y9NnaUL1DvIV6YJL6ie47Y9q43lm0stx1pGdo7KOQMrMAzhIcEg4JyDncd6g5WGTp/E9378zavBODR2sIii1aQSfEcnJ9T/AB2rPzWmk4uY21Ts/wB7w7Qh8R1ORpH+3v8AnWPcSSNHbCZwsX2Y9NnaUKH1tqI6YJMn12xjPlSjl8FJu5SN3UqN5bL/AGSHqOJG6a5cZ8W2x3AOcY7jvUlUHnNU6FKUoQKUpQClKUApSlAKUpQClKUApSlAKw+K2aTRPEzMoYYJRtLAd9j/ABtWZVC4rYLPxUxsSFYDOO+0Wf8Aihfgx65PeqV/Yt3DrCCCFY48CJdhk58yTknuSSaw+O8WlhMYihMoYnOM7dsDYefqdtqollwpXiudTNiEalGfCTkg5H0XyrldzM1raajnDTKM+gdMUNq4Ra95Xv8AxfUuTc0R9eWHpnTEjs5230YJCr+PmaxDzZI8Alhti+ZCmM5wAFIJwO5zj0GKhn/nt9/hXH7FqLn/AKOT/Hk/drQ6jw0NtunqmbSRl0hmAUkDOcZBI7Zrm2nucVr+W2F3xAxTuVjRPCAQOyKds7b5J/Cov7U5spIyxZEmj0+2RLkD28IP41JQuDuvq329TangO2x88bfsozr5kbe42rWcnDxbTWUkbNqlEbNk9slQQPbDYwaQ8LWea81Fh0xK4x5kOcZ9RQfKR56tvDvo2awUjfBHfftXVLKNDMgDkA7AjcgZAz71rm34kn2BY5VeQ9ZhGqtp2CqSCcHbL9sedfeFI0N48YRoQ0UmqMtr/wC0WGSO+4BoR8o1dvlfnXn/AAXTgHE5J0LTRdIq2BnO4x5ZGR6VK+A7bHHlscfhWp1/o7/7I/cmpniPBzaWZljdi04iVj2IBBZsEb4OAKHeThVq51bpI2CkinsQfoc1zrW/A+HzxzwSQwyoh09QlgwcHGo7Y2wc437CtjioMmbEsbpOz7SlKFIpSlAKUpQClKUApSlAKUpQClKUAqLPAI/tP2jLdT0yNPy6fTPb3qUrD4vxAQQSSkZEalsds4Gw/Oh1Fyuo9uxH2/KkKLMoZ8TDDZI23J8Ph9zXVJyXAUjQtJiMsV3XPiIJz4fYVAR/EC6BAkgjGqB50w7HKhXZc+mdGKXXMdzPYtJPHFFDJoCHrMnUyzBgSAWxhewAJBqTa8fERdt9vVeBZTyrD1ZZNT6pVdW3GAHxnHh9q6H5JtzCIdUmkOXByuckBT+j2wKqvBedejbFIog0nXEca9Rmj8eT4WYaguQdif0vKpXivOtzbxxLPDHHPIzjxyfdBUx4iRkjJOw/GgePiFKk/DyJjivJ1vOwZiysAFypG4AwM5B3x50bk63+z9EaguoOSCNTEAjckY7H0rp4Xzb1uHvc4RWQOGDPhNS/2/Q5X86r8fxMl0TZjhdo0V1MbOUILohByAcjX+qhzGHEP6U+T9S1XfKsMnR1M/3AUJgjfSVI1bf2R2xS25WhjaZgXzMHDZI2DEk6dvf3rD4bzTJLeJAUUK1uk2oE5ywU4x6b1B3tiZ+KSxF3RTk+E+kanGKCEMjuMpUkr67E/wD+R7boiLL4Dlw2RqBIAPljGFHlXK05Lgjk6geUtpZTqYHOpSpz4e+DVMtOMTR2UyKzY6iKDn5QQ5bB8s6B+uszg9tOs0fSjuVjkGmUuCQdQwWGBgDfIz2xQvliypSufXzJGw4RaStJZp1tMbF2YlfmGIyB4e29Wu44VHJD0XGpNIX32xg58jtVD5d4IrX8iF3AhYsDkZbRIB4vrWyM1Bn4p6ZJKT6+ZX+G8lwwyrIryEr8oLDAzt5AZqwAUzX2hmnOU3cnYpSlDgUpSgFKUoBSlKAUpSgFKUoBSlKAVj39ms0Txv8AK6lTjvgjG3vWRSgTrdGuuH8hzG5YSGQW6RSQqzurswYMo6YAwigNnB/52sV1ydG9pDbiR16JDRyDGoEZ3Ixg96npydJwQDg4J7DbufatVcG5gkikf7RNNK3RmYNFcLJG2EJzpx92QAcE9tthUm+Esue5J/pLY3w7hKOGmlMjyLKJCV1q6g7jAAOdX7K7JeRkaNM3E/XjdnWYtlgXxqAB2C7dvr6mqLbcfuQZAs0ml7WR8G46xDAZU5AHTfbt3H41m8Ov7qOWH+VSHr2cshMrkqjBJCp88BSgOcZ70LpYsy3c/dF8k5ZV7NraWWSQNnLsRrzq1A9sbEdj9KhpuRIESV7i4lcGDQ7Np8KoVcFQF/R0Dbeo74e8Tc3LRSySySdItn7QJ4m8S+IY+U747nz7V02aXEzX8rXM4W3e4CxhzpPglxnfbHhx9KFahkhKUdVcn430Jvk/lq3Vku4biWfMZjUvsNIIGwI1DGnGKl4+XYxdm5DtrbPh207qF9M+Va0PGbpo7ZDM6L9ndlPXEGp+rIMs5+bSFA0+3lWXNdXk0hV7mRCtj1j0pPC7KDg7HHiGCSKFk8GRybc+d/Yu9tyVAscsZZ3WQqTnAKlc4K4HfevnCeTlglV+tK+nIVSQAARjB9R9MV38lXry2EDyMWcqcse5wzDc+ZwBU5UGGeXInKLfiVyTkyI3XXDuPEHK7YJznv6ZGcV2py2VKsbq4wskkhy+xDjGk/2VxkD3NTtVD4h8ZaOIQxnDSDxH0Xtgf3jt9Aary5Fji5M6xvJlmoX/AMIZviZbWZW1i6166kgyMw3ySfmwcgZ9OwqJ4h8eHjfAtFx55mOf1R1SrWUQdUljqLHUPLHttVQ4rcqzsV7HtWPHmnOXcbcvD44Rt8z0dyd8VbS/YR4MM57I5BDf3HGzfQ4NXWvHPDLxkkU5xuNx3Bz39jXrbl+dntIHc5ZoYmY+pKKSfzNa4Sd0zz8kEkmiQpSlWlIpSlAKUpQClKUApSlAKUpQCsNuKwiUxF1EoXWVzvp9fpWZVE+JNu0ZiuIvnw8B8iRIjBfrjLfmKFuHGsk9DdWWyLjFvJCZVkRoRnU+fDt3yTUbZcQ4WEkliNuqDaRlVV2Pk2wOD6edYXGOWJP/AAkWsO8iqhxnGpgwZ/zOag+JcHubi18FisBjkhYplQ0wRCrAjA7ZGM98nzqTRjxQa/V29VyLLDfcIEXVX7MIidGoIgGWBJU7ZGQCcGvn/mLhGx6lttmNdl2HmBtsu59t6pl5yreSpNILcxiW4iZYRpyqqJdRI7AeID8TWVxXk+UniOi3+dofs+FUdny/T/q7Zz2oXfBxXvN/dd359C2rxrhds7Kr28L5AYKFU77jOB23zXa/GuHRyNFrhWR2AdABl2ftqAHizq8/Wtaz2E7zXkMduZZWS3Unw5iIWMk7+ukjarRy9ylIt1cG4jBHSgWKRgGGtY0Ush7ggrnPtQ5ngxxVyk+XVd35J5b7hcrdDNu5i1HRhSFxu2kYxtuTillxrhcsgSJ7dpGQqAAuSnmvbtgfL7dqpHBeUbpXRJYZwYutpdWi6W6tjHh1sG2Hfz8q7LPk65EdgBCUkVp+s2FBUMcIXIOTt2qSXgxLbX6+P49SzSc72kc0Fva9N1dyjFCFWIDc+EDfOTjG2xqVt+b7F86LiM6VLt4tgoIBJPYbkfnWvOFctXivaK1oydB5dcnh8eo5BONyB2B39qz7TkqY8HaPohLssSc6Q7KHVtJb0IUEAnuBQZMGBV9Xqur3L9wvjdvcqWt5FkAODpPY+47itVc68TM3E0hQ7s+gf6dv25NWvkzhskLTzzRzxsUUHqmLDaQTsqKMYxjt51q6ykaTjtke5Z3z/ub9VYOLWpqHiycKWGUpR3qvU2lxPkm0S0IdA743Y9z9D5V585p4A9s5I8URJ0n09mFb85y5/tYmNu28nbZkbB9GAYsD7EVrHmXiEQGJgQCM9s9+1VJ/Dl9K2EE8kG5s1zazgMM9j/A/I1675ObPDrQ//Gt/3SV5MvuHjSXiz0853x4fyJ/XXrDkj+jLL/K237lK3Qp7oxZLWzJulKVYUilKUApSlAKUpQClKUApSlAKxrrh8UhUyIrFDqXUM6W9R6GsmlAfBX2lKAUpSgOiG0RWZlVQzHLEAAsf7R7mu+lKAUpSgFK+Mcd6w24tDpLagVAJJHYAep8qhtLmKKz8SOPdKDpIcPJ83smd/wA+351qNZene2Vyhyq3Eecf1XIRv24qc+JfMCSSvIuQukDB75A9PqcYrWU/GHEQCk91OnyVhvkH3ODXmrVky61yWx60VHHh0Pm1ZuTnPgtpccQhjl0jUcERqAxJO+SBk7+dVn4s8OiF2AT4EREHsQo7/gKn+VOJLe5v4sCbSBMhAOHUHWFJHgyCGUj0wfPFG5qmaedjlmJO5dcYH01Hem6e51FJq1uqI6SCKO1kwAAwCk/UjvXpHkb+i7L/ACtt+5SvKPGLsBeivk2WOfMDAH6zXq7kb+i7L/K237lK2YYtRt9p5/ESTlS7CcpSlXmcUpSgFKUoBSlKAUpSgFKUoBSlKAUpSgFKUoBSlKAUpXw0Bwm7Y7Z2rXXG75bcyxhsu0mnQACGJRWBZcjQMjVkf1j71dOIcQiJMZfDDBPi048xv7bn8K1/zAqm5afVnKLpfYg6g2GHby9x3IrHxE0asEXZrzne1KxOV8Xy7lgxznUSME+Ht+dUK5uCPTOADg5B2H/GK2XxTpucBMkAk4xggn5T/eP8b1WePcmaApjBHgDOx2Qk6iQh/sgAHPc1xw84pUy3NGT3RF8qc2z2MpkhwQw0uhzpYeX0I8j7n1Nd/Geb3l+VQrEbkeWfT3qOuODSRAFx8y5Hntn2rjbcHeRmCDYDJYnA7ZwPUn0960NQk9TKFLJCNLtMBULdt69h8jf0XZf5W2/cpXlFuFSRMjRHqagcEA7Edx9R3r1fyQP/AEyy/wArbfuUq1ST5FLTXMm6UpXRyKUpQClKUApSlAKUpQClKUApSlAKUpQClKUApSlAKw+IO4XKaSRvgnGcVkSygA71SeYuaFZSo79ipz+B9PQ/wKoy5VBFuODm9iq848TDnEkjKQfHpb89WknGxxnOcD0zUfHKs2lA2kK2AFYDCgKMhex2Y/hUVBwd728FtHqLHdm1Eqqd9TnzA8hnvt51KcftouFX3RjJSFkjcFsk9tLkHGAdSg+m/sKxqMpLWeg5Rg9K5kCYTE8i5ky4GMgFR3z32x4T3rMtJdcJSUsDGcrnHyKFCgbDI7jbzC+tdd/xhGmkJ7kfMTtIviwynYAHUdsYGPOvlhLFJKqB8JIVV8Nq06gfDnv30nA8/Kuad0Wd7I7jnDdMDSEnSuSB6bgYA8gdtvpXHhCQ6YUHzIDK+BnxtjSCfxH4AVl87IYbZoHJLdZY2J2J3DEn66c/iKguH8TjiZ2bJAXbHbJ7Dt9PyqxRegy3/c7iV4vFArIhwS5DE5xhRk5PuSMDPvXonlg/yK2wMDoQ7en3a15csFd5cv4jMQxwuogAnG3kMAj6Z716j5Z/mVt/gQ99v+2vlV+GOl0V53aTJOlKVqMgpSlAKUpQClKUApSlAKUpQClKUApSlAKUpQCsPid1oTIOCSANs5JPYeQ+p2AyfKsyse8slkA1AEqdSkjODuNv9JYfiahkowOI8JV92LHI041YA99h/GT61Tr/AJXtN9ckobsWL6cEnGEBUsx8gSMVaOIcZtgXj6gL/L0w2ltRwoAJx7dqg4uFRrL1Z2X7QSoRAwKRNjAwNi2MAZ74FZ541JmvEpRW9ozOR+VorKFhbgZbdmY6pH8wHcKAAM7AD386h/iByivEYllZjHJGCFCIJCcHJ3yNtu9WXh/GYmPTDBGQ/eatiW9s/MDg9h6VlcTvYY4pZSwKpG7uM/oquSP7PbH4mu622KnalbPPXGeFfZdKSupJUqNStrI3zgAtj9EbnFRfBbtA8CnUNLq+DsFYHYjvtsM+f6qnuFztcyG4k+eQ7DyVRsqj2Ax9e9TXFrG3VdPTjZ2HcDceY3G+apUlvfYb9DlVFV+J1wrSQvGxKskZYb41qNJOCTjw6fbY1T+t4SSdta5HrgHf/j8a2CZIWJMixSIMfdtEMjbszE61JyTkDz86kVtrK6jD29nCEwFYYjVo23yMhct5eL3B23rt5YJWZXhnZSeH3YKgj59sBcBgOxG67grkY9TmvUXKR/kFruT/ACeDc9z90nf3rQT8uWsUmFiKknKsG1gEAnBUn5vzHp6V6B5ZUiytgTkiCHc+f3a0wyTbo5zJqKskqUpWkyilKUApSlAKUpQClKUApSlAKqXE+bp4+IpbLEDGxiBfxZGvv222q20odwlGL+pWaqk+JF8ZLkLGyoZYfsjNC2GiF0sE25HjJBVwfIMfSurhPxP4hIIMwBmZVjb5lieR2shqY9LUhQ3EgZRkAoe+MjbVKHBq3jfxD4kFjktrckTWAm06dXRmYuQzMR4kVUbIx/V9a6v+pN8IZ16Y6qpdPG8isCxTXpWKNYtLadAJ1kbSLufPa9KA1ZxL4o3yrJGtqEmWO5w+ospeIzqDErKOouYVyO/3g9N7jzbzJ9ltwQfvXGE9tt2P0/aRU7czqil3OFUEk+gHetJ8z8fa6uGc7L2Qeijt+Pn+Nct0ehwHDfHyW+S90Rs9wWJJOTnNdU9/KSCXJK7jV48bY8/rXBmrrY1UfWfDi1TR3jjkqujrHGZAe41LqyNPqSD7g1PwqyJKGjSJpUxKZJNWnWvjCox1EeWDj19BVUzXal6V06I4tYO8jp1G79/F228hjtUNdDFxHBpq4I+cHZ7cqZFUpqKxlQSD3OPQ7b4B2rtafDZmyPNWUbqfLbzX+N643/GQTv1Z2HYyEIgI8xGO/YdyR7VC3dxPKfEQv90dvp6fhVWl9hjhgny0nzjd7kly3jGyuB82PIj3967OA8R6MLFvD1HDd8YAG+Dnz9PPFYLWGfmJJoLFQc439TvR421TD4PI33Ey3FAzqIwWLMp892JOdz7V6I5cRhZ24caWEMQYehEa5G3oa8xrFkgAZzXpnlaMrY2wYYIghBHoRGoNWYY6bMPH4fhqJKUpStJ5QpSlAKUpQClKUApSlAKUpQClKUApSlAKUpQEDzx/MJfov+9a0nJSlVzPo/6R/jl4nW1cTSlcHuo6zXE0pQk6mrhSldI5Z1mutqUocsy+X/51D/fX9teiuXf5nb/4MX7taUpHmz57+r/6kjSlKtPDFKUoBSl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6068" name="AutoShape 4" descr="data:image/jpeg;base64,/9j/4AAQSkZJRgABAQAAAQABAAD/2wCEAAkGBhASEBUUEBQVFBIWFxUYFhgWFhgVGBcaGRcVGBcfFRYdGyYeFxsjGhUVIC8iIycqLCwtFiAxNTAqNSYrLCkBCQoKDgwOGg8PGiokHSIpKjQvLywtLCksKiwsNCk0LywqLCwsLywsLTUvLCw1LCkpKS4vLCksLCwsLC0sLCw0Kf/AABEIAOEA4QMBIgACEQEDEQH/xAAcAAEAAgIDAQAAAAAAAAAAAAAABQYEBwIDCAH/xABDEAACAQMCBAQDBAULAgcAAAABAgMABBESIQUGEzEiQVFhBzJxFCOBkUKhsbPwJDQ1UmJyc3SCssEXQxUWJTNkhPH/xAAaAQEAAwEBAQAAAAAAAAAAAAAAAQMEAgUG/8QAMBEAAgIBAgMGBQMFAAAAAAAAAAECEQMSIQQxUUFhcYGh8BMUIpHRMrHBBSMzQvH/2gAMAwEAAhEDEQA/AN40pSgFKUoBSlKAUpSgFKUoBSq+eZ2kuZLazjWV4dPWd3McUbMCVTUFYvJgZIAwB3Odq58O5n1XTWlwnRuQnUUBtaSx5wWifAJIOxUqCPcb0BO0rF4lNKsLtAgklCsUQtoDNjYFv0cnzrnZyuY0MqhJCql1B1BWIGoBv0gDkZ88UB30r5mmaA+0r5mmaA+0pSgFKUoBSlKAUpSgFKUoBSlKAUpSgFKUoBSlKAUpSgFDXCWUKCzEBQCSTsABuST5CqvwfmG54gjS2XThtdTLFJNG0rTaThmWMSJoTIIBJJOOwoCN+HKGG74nbzbTm7e4XPd4ZQNDL6gYIOOxOK6+Y7QXXH7JEGpbaC4a59Aky6I0fHYsckA+W9d0E08/EhZ8RtrdgkDzRTxh8v8AeRp92SdUOAxDLk74Ocd+vm/mW24W9tbxwRiCeUC6wmFSN8oGcj9Jmzu2ciJ/wgFc4LyvDLwD7W5laeO1v9JMr4+abSSM/olAR7knc1JWrRTiCMgzSR8KhMizMBbxK6KRJjSXaY6SMjGFHcZq63HK9uts8NtBbIr4yjRZiJz+nGpXP8d6ofJ0ct/am5itOGpLA8kMSGB8eAhsCQP4VLMceE4O9AddgOvBwFpHZpWOmRg7B2QwTEByDkg6PP396ybjh6Rvxy3jBWBLWGZEBYLHI0MzFk38JLIp28xXzlvmHg0nCmv5rKGBbd2DII0bEvhI6JwMlta47Y7dhmpkct3E8bXH2bh8csy6mhlhaRnBwwWe4Djftn7tgD64oCJFikI4HPHqE0rwRyvqYtIj2rFlfJ8QyowOwxtiujhFlc3tlLOZYIbpbmZnuHMnUtzDMcIdwEjEahdGQpViSMk1HcY4/JHwxLtrCxUQ3MkAt5I2JhYSuo0OGwCMb4A3yR6Vsyz5YhLCa5htnusgtJHFpBI+U+IksRjZjv8ASgJtTX2qby/z8Ljil1ZFQqxqGgbcGUKxSY7nBAk2GPJTVyqQKUpQClKUApSlAKUpQClKUApSlAKUpQClKUApSlAVv4jpIeE3gizr6EnbvjHix/p1Vi/CudG4LaGPBxFp7/pKWDAny8QNW1lyMGqnw/kQ2jueH3D28MjFmgZFmiVj3MQJDR59ASPbYYgGJDzhdNxQWTWUImWHqmX7UWURM6K2k/Z9WSwXw4GdIz61CcZsp+I2l7izkkF2QbeUSQKBHFtbEK8gYKW1ydu0zYqcu/hoXuHuBe3CzzQvDK+mIkoxQgRjRiIAKRsM75znJNg4NwWS3thAJ2fQoSN2SMFFVQq7KArYwO4oCJ+F3MRvOGQu+erH9zLnuHjwu/uV0t/qqifDyy4g/Cbn7FMq/wApuPu9GHf5NQSfJ6bMNgdBwfzF14J8PJLSSeSC9mU3DmSRTFAV1kk6lXR4Tue231wKy+TeSP8Aw5WSO4kliZmcrIkfztjJDKoP6PbtUg1TzPe2knL1pJYwmG3ivU+0RE6mVwr6tbd3zkbn+suwxgb6gmV0DIQysAykbgg7gj2INU6x+GMMTXK9V3truR5Jrd1QxksSfA2AyEEjBBz4V9BX3hXINzar0rXiNwlsPljaOGVkHpHI6nSPTIIFQCH+N3THCnEenIuodYXHznxHXj9Igqd98EVdOa+KPBaO0I1TtiOBdvFLIdEY32xqIJzthTUNzD8OI7q2W268scIYSMFCM8kmSS8kjAsWJOT9PTau+95NuJXhd7+bMDa0xFAAX0smpxowx0uw9snGDvQFD5tWWxk4ffLaSwR2WmCVmkhfXC+FORHIx1eJzkjGZK3JHIGAKkEEAgjsQexFQnMvLRvbU2zzMiOumQqiEv2/rAhDkZ2rt5Z4C9nAsJnknRAqxmRUDKoGAMqBqAGO++1SCYpSlAKUpQClKUApSlAKUpQClKUApSlAKUpQClKUAr4TX2oDnq5ePh8zRkhtIGR3AZlVsfgTQ7hHXJR6slo+IwsxRZEZx3UMpYfgDmsgGtdcA5X4f0bKYy9KY4bIkAMj9yu/bBGMD6edYknO1/oe7V0ECTiLoaBkjGr5u+ce/v5YqaNPyuqTUHy67bm0aVq3iPNnEf5XJHMqx28qrpMaEkO7Kozp7DG+d65tzdxCN5VllRi1p100ooEZIVgBtv3I3z5Uon5Kdc17r8mz6Vq205i4s8ttGLiPN1HqUmJcJ825wN28H037Vwi5/vWt4U1YleaRGkWISNpQRnwxjZm8fp5UofJT7Gvd/hm1a4SShQSxAA7knAH1Nazk5u4l07dMmOV7hotUkOgSKenoYow2+Y5xWFxji17NZ3kU8qt9mmjDkIB1AXZQBgDGGQNn8KUTHgpNq2uf80bZjlDAFSCCAQRuCD2INc6hOTopVs4us4clFKkLpwhVdK+5A8/OpuoMclpbQpSlDkUpSgFKUoBSlKAUpSgFKUoBSlKAUpSgFdc0ulSxyQATsMnYZ2Hma7KxuJf+zJ/cf/aaErmdXCOKrcRCVFdVOdnXS2xx2rJubdZEZHAZWBDA9iDsQa0yZJDb2YlbEBWfd2kCdTqSfMUy2QNGP/2rddazwNRJcAEhQJQJCCuvwhvDr7bHby9Kmjdk4XRJU+br1JSx+HVjFKJFViQcqrMWUHuDjzx7k1hce5X4dbv9pkimcGQExx5ZC5yclPTv543xjfFUtbrFoSiaVjuoS7xvI0bDS/y6tx23H9odq5cV4j1ReyRs2hrm3KnddiJvLuM1JpWHLqtzfT9u/vNjScl2rrOp14uWV5PFg5Viw07eHcmuHEOT7PxSSawBB0mIbtGq77Y74HeqRfTKvFSSRck3CgKGlSSPDDYD5GQdvMHHlWf8Q2X7couGcQ/Z5OnpLAGXx47e+nPtjO1ClYsmqK1vdX+xY+BcEspltrmDqFYVZISTjYM6nUMb7k/qrn/0/suj0sPgSGRWDkOrEAHS2O2FG3tWtMv0LVZWCwdKbSXMqxiTqyZP3YJ1gacZ27VKcWe4tooJxIZTcWrwFlLbn/tnxAHVo0DcZyhoWSwTUqjPm3Xlfb9y9x8j2oWIZlPRkMqFpCx1EqTqz3HhGwx5+tdj8mWpFwCHIuSGk8XmGLArt4cEmtd8xcPeCSOGdwka2y9NnaUL1DvIV6YJL6ie47Y9q43lm0stx1pGdo7KOQMrMAzhIcEg4JyDncd6g5WGTp/E9378zavBODR2sIii1aQSfEcnJ9T/AB2rPzWmk4uY21Ts/wB7w7Qh8R1ORpH+3v8AnWPcSSNHbCZwsX2Y9NnaUKH1tqI6YJMn12xjPlSjl8FJu5SN3UqN5bL/AGSHqOJG6a5cZ8W2x3AOcY7jvUlUHnNU6FKUoQKUpQClKUApSlAKUpQClKUApSlAKw+K2aTRPEzMoYYJRtLAd9j/ABtWZVC4rYLPxUxsSFYDOO+0Wf8Aihfgx65PeqV/Yt3DrCCCFY48CJdhk58yTknuSSaw+O8WlhMYihMoYnOM7dsDYefqdtqollwpXiudTNiEalGfCTkg5H0XyrldzM1raajnDTKM+gdMUNq4Ra95Xv8AxfUuTc0R9eWHpnTEjs5230YJCr+PmaxDzZI8Alhti+ZCmM5wAFIJwO5zj0GKhn/nt9/hXH7FqLn/AKOT/Hk/drQ6jw0NtunqmbSRl0hmAUkDOcZBI7Zrm2nucVr+W2F3xAxTuVjRPCAQOyKds7b5J/Cov7U5spIyxZEmj0+2RLkD28IP41JQuDuvq329TangO2x88bfsozr5kbe42rWcnDxbTWUkbNqlEbNk9slQQPbDYwaQ8LWea81Fh0xK4x5kOcZ9RQfKR56tvDvo2awUjfBHfftXVLKNDMgDkA7AjcgZAz71rm34kn2BY5VeQ9ZhGqtp2CqSCcHbL9sedfeFI0N48YRoQ0UmqMtr/wC0WGSO+4BoR8o1dvlfnXn/AAXTgHE5J0LTRdIq2BnO4x5ZGR6VK+A7bHHlscfhWp1/o7/7I/cmpniPBzaWZljdi04iVj2IBBZsEb4OAKHeThVq51bpI2CkinsQfoc1zrW/A+HzxzwSQwyoh09QlgwcHGo7Y2wc437CtjioMmbEsbpOz7SlKFIpSlAKUpQClKUApSlAKUpQClKUAqLPAI/tP2jLdT0yNPy6fTPb3qUrD4vxAQQSSkZEalsds4Gw/Oh1Fyuo9uxH2/KkKLMoZ8TDDZI23J8Ph9zXVJyXAUjQtJiMsV3XPiIJz4fYVAR/EC6BAkgjGqB50w7HKhXZc+mdGKXXMdzPYtJPHFFDJoCHrMnUyzBgSAWxhewAJBqTa8fERdt9vVeBZTyrD1ZZNT6pVdW3GAHxnHh9q6H5JtzCIdUmkOXByuckBT+j2wKqvBedejbFIog0nXEca9Rmj8eT4WYaguQdif0vKpXivOtzbxxLPDHHPIzjxyfdBUx4iRkjJOw/GgePiFKk/DyJjivJ1vOwZiysAFypG4AwM5B3x50bk63+z9EaguoOSCNTEAjckY7H0rp4Xzb1uHvc4RWQOGDPhNS/2/Q5X86r8fxMl0TZjhdo0V1MbOUILohByAcjX+qhzGHEP6U+T9S1XfKsMnR1M/3AUJgjfSVI1bf2R2xS25WhjaZgXzMHDZI2DEk6dvf3rD4bzTJLeJAUUK1uk2oE5ywU4x6b1B3tiZ+KSxF3RTk+E+kanGKCEMjuMpUkr67E/wD+R7boiLL4Dlw2RqBIAPljGFHlXK05Lgjk6geUtpZTqYHOpSpz4e+DVMtOMTR2UyKzY6iKDn5QQ5bB8s6B+uszg9tOs0fSjuVjkGmUuCQdQwWGBgDfIz2xQvliypSufXzJGw4RaStJZp1tMbF2YlfmGIyB4e29Wu44VHJD0XGpNIX32xg58jtVD5d4IrX8iF3AhYsDkZbRIB4vrWyM1Bn4p6ZJKT6+ZX+G8lwwyrIryEr8oLDAzt5AZqwAUzX2hmnOU3cnYpSlDgUpSgFKUoBSlKAUpSgFKUoBSlKAVj39ms0Txv8AK6lTjvgjG3vWRSgTrdGuuH8hzG5YSGQW6RSQqzurswYMo6YAwigNnB/52sV1ydG9pDbiR16JDRyDGoEZ3Ixg96npydJwQDg4J7DbufatVcG5gkikf7RNNK3RmYNFcLJG2EJzpx92QAcE9tthUm+Esue5J/pLY3w7hKOGmlMjyLKJCV1q6g7jAAOdX7K7JeRkaNM3E/XjdnWYtlgXxqAB2C7dvr6mqLbcfuQZAs0ml7WR8G46xDAZU5AHTfbt3H41m8Ov7qOWH+VSHr2cshMrkqjBJCp88BSgOcZ70LpYsy3c/dF8k5ZV7NraWWSQNnLsRrzq1A9sbEdj9KhpuRIESV7i4lcGDQ7Np8KoVcFQF/R0Dbeo74e8Tc3LRSySySdItn7QJ4m8S+IY+U747nz7V02aXEzX8rXM4W3e4CxhzpPglxnfbHhx9KFahkhKUdVcn430Jvk/lq3Vku4biWfMZjUvsNIIGwI1DGnGKl4+XYxdm5DtrbPh207qF9M+Va0PGbpo7ZDM6L9ndlPXEGp+rIMs5+bSFA0+3lWXNdXk0hV7mRCtj1j0pPC7KDg7HHiGCSKFk8GRybc+d/Yu9tyVAscsZZ3WQqTnAKlc4K4HfevnCeTlglV+tK+nIVSQAARjB9R9MV38lXry2EDyMWcqcse5wzDc+ZwBU5UGGeXInKLfiVyTkyI3XXDuPEHK7YJznv6ZGcV2py2VKsbq4wskkhy+xDjGk/2VxkD3NTtVD4h8ZaOIQxnDSDxH0Xtgf3jt9Aary5Fji5M6xvJlmoX/AMIZviZbWZW1i6166kgyMw3ySfmwcgZ9OwqJ4h8eHjfAtFx55mOf1R1SrWUQdUljqLHUPLHttVQ4rcqzsV7HtWPHmnOXcbcvD44Rt8z0dyd8VbS/YR4MM57I5BDf3HGzfQ4NXWvHPDLxkkU5xuNx3Bz39jXrbl+dntIHc5ZoYmY+pKKSfzNa4Sd0zz8kEkmiQpSlWlIpSlAKUpQClKUApSlAKUpQCsNuKwiUxF1EoXWVzvp9fpWZVE+JNu0ZiuIvnw8B8iRIjBfrjLfmKFuHGsk9DdWWyLjFvJCZVkRoRnU+fDt3yTUbZcQ4WEkliNuqDaRlVV2Pk2wOD6edYXGOWJP/AAkWsO8iqhxnGpgwZ/zOag+JcHubi18FisBjkhYplQ0wRCrAjA7ZGM98nzqTRjxQa/V29VyLLDfcIEXVX7MIidGoIgGWBJU7ZGQCcGvn/mLhGx6lttmNdl2HmBtsu59t6pl5yreSpNILcxiW4iZYRpyqqJdRI7AeID8TWVxXk+UniOi3+dofs+FUdny/T/q7Zz2oXfBxXvN/dd359C2rxrhds7Kr28L5AYKFU77jOB23zXa/GuHRyNFrhWR2AdABl2ftqAHizq8/Wtaz2E7zXkMduZZWS3Unw5iIWMk7+ukjarRy9ylIt1cG4jBHSgWKRgGGtY0Ush7ggrnPtQ5ngxxVyk+XVd35J5b7hcrdDNu5i1HRhSFxu2kYxtuTillxrhcsgSJ7dpGQqAAuSnmvbtgfL7dqpHBeUbpXRJYZwYutpdWi6W6tjHh1sG2Hfz8q7LPk65EdgBCUkVp+s2FBUMcIXIOTt2qSXgxLbX6+P49SzSc72kc0Fva9N1dyjFCFWIDc+EDfOTjG2xqVt+b7F86LiM6VLt4tgoIBJPYbkfnWvOFctXivaK1oydB5dcnh8eo5BONyB2B39qz7TkqY8HaPohLssSc6Q7KHVtJb0IUEAnuBQZMGBV9Xqur3L9wvjdvcqWt5FkAODpPY+47itVc68TM3E0hQ7s+gf6dv25NWvkzhskLTzzRzxsUUHqmLDaQTsqKMYxjt51q6ykaTjtke5Z3z/ub9VYOLWpqHiycKWGUpR3qvU2lxPkm0S0IdA743Y9z9D5V585p4A9s5I8URJ0n09mFb85y5/tYmNu28nbZkbB9GAYsD7EVrHmXiEQGJgQCM9s9+1VJ/Dl9K2EE8kG5s1zazgMM9j/A/I1675ObPDrQ//Gt/3SV5MvuHjSXiz0853x4fyJ/XXrDkj+jLL/K237lK3Qp7oxZLWzJulKVYUilKUApSlAKUpQClKUApSlAKxrrh8UhUyIrFDqXUM6W9R6GsmlAfBX2lKAUpSgOiG0RWZlVQzHLEAAsf7R7mu+lKAUpSgFK+Mcd6w24tDpLagVAJJHYAep8qhtLmKKz8SOPdKDpIcPJ83smd/wA+351qNZene2Vyhyq3Eecf1XIRv24qc+JfMCSSvIuQukDB75A9PqcYrWU/GHEQCk91OnyVhvkH3ODXmrVky61yWx60VHHh0Pm1ZuTnPgtpccQhjl0jUcERqAxJO+SBk7+dVn4s8OiF2AT4EREHsQo7/gKn+VOJLe5v4sCbSBMhAOHUHWFJHgyCGUj0wfPFG5qmaedjlmJO5dcYH01Hem6e51FJq1uqI6SCKO1kwAAwCk/UjvXpHkb+i7L/ACtt+5SvKPGLsBeivk2WOfMDAH6zXq7kb+i7L/K237lK2YYtRt9p5/ESTlS7CcpSlXmcUpSgFKUoBSlKAUpSgFKUoBSlKAUpSgFKUoBSlKAUpXw0Bwm7Y7Z2rXXG75bcyxhsu0mnQACGJRWBZcjQMjVkf1j71dOIcQiJMZfDDBPi048xv7bn8K1/zAqm5afVnKLpfYg6g2GHby9x3IrHxE0asEXZrzne1KxOV8Xy7lgxznUSME+Ht+dUK5uCPTOADg5B2H/GK2XxTpucBMkAk4xggn5T/eP8b1WePcmaApjBHgDOx2Qk6iQh/sgAHPc1xw84pUy3NGT3RF8qc2z2MpkhwQw0uhzpYeX0I8j7n1Nd/Geb3l+VQrEbkeWfT3qOuODSRAFx8y5Hntn2rjbcHeRmCDYDJYnA7ZwPUn0960NQk9TKFLJCNLtMBULdt69h8jf0XZf5W2/cpXlFuFSRMjRHqagcEA7Edx9R3r1fyQP/AEyy/wArbfuUq1ST5FLTXMm6UpXRyKUpQClKUApSlAKUpQClKUApSlAKUpQClKUApSlAKw+IO4XKaSRvgnGcVkSygA71SeYuaFZSo79ipz+B9PQ/wKoy5VBFuODm9iq848TDnEkjKQfHpb89WknGxxnOcD0zUfHKs2lA2kK2AFYDCgKMhex2Y/hUVBwd728FtHqLHdm1Eqqd9TnzA8hnvt51KcftouFX3RjJSFkjcFsk9tLkHGAdSg+m/sKxqMpLWeg5Rg9K5kCYTE8i5ky4GMgFR3z32x4T3rMtJdcJSUsDGcrnHyKFCgbDI7jbzC+tdd/xhGmkJ7kfMTtIviwynYAHUdsYGPOvlhLFJKqB8JIVV8Nq06gfDnv30nA8/Kuad0Wd7I7jnDdMDSEnSuSB6bgYA8gdtvpXHhCQ6YUHzIDK+BnxtjSCfxH4AVl87IYbZoHJLdZY2J2J3DEn66c/iKguH8TjiZ2bJAXbHbJ7Dt9PyqxRegy3/c7iV4vFArIhwS5DE5xhRk5PuSMDPvXonlg/yK2wMDoQ7en3a15csFd5cv4jMQxwuogAnG3kMAj6Z716j5Z/mVt/gQ99v+2vlV+GOl0V53aTJOlKVqMgpSlAKUpQClKUApSlAKUpQClKUApSlAKUpQCsPid1oTIOCSANs5JPYeQ+p2AyfKsyse8slkA1AEqdSkjODuNv9JYfiahkowOI8JV92LHI041YA99h/GT61Tr/AJXtN9ckobsWL6cEnGEBUsx8gSMVaOIcZtgXj6gL/L0w2ltRwoAJx7dqg4uFRrL1Z2X7QSoRAwKRNjAwNi2MAZ74FZ541JmvEpRW9ozOR+VorKFhbgZbdmY6pH8wHcKAAM7AD386h/iByivEYllZjHJGCFCIJCcHJ3yNtu9WXh/GYmPTDBGQ/eatiW9s/MDg9h6VlcTvYY4pZSwKpG7uM/oquSP7PbH4mu622KnalbPPXGeFfZdKSupJUqNStrI3zgAtj9EbnFRfBbtA8CnUNLq+DsFYHYjvtsM+f6qnuFztcyG4k+eQ7DyVRsqj2Ax9e9TXFrG3VdPTjZ2HcDceY3G+apUlvfYb9DlVFV+J1wrSQvGxKskZYb41qNJOCTjw6fbY1T+t4SSdta5HrgHf/j8a2CZIWJMixSIMfdtEMjbszE61JyTkDz86kVtrK6jD29nCEwFYYjVo23yMhct5eL3B23rt5YJWZXhnZSeH3YKgj59sBcBgOxG67grkY9TmvUXKR/kFruT/ACeDc9z90nf3rQT8uWsUmFiKknKsG1gEAnBUn5vzHp6V6B5ZUiytgTkiCHc+f3a0wyTbo5zJqKskqUpWkyilKUApSlAKUpQClKUApSlAKqXE+bp4+IpbLEDGxiBfxZGvv222q20odwlGL+pWaqk+JF8ZLkLGyoZYfsjNC2GiF0sE25HjJBVwfIMfSurhPxP4hIIMwBmZVjb5lieR2shqY9LUhQ3EgZRkAoe+MjbVKHBq3jfxD4kFjktrckTWAm06dXRmYuQzMR4kVUbIx/V9a6v+pN8IZ16Y6qpdPG8isCxTXpWKNYtLadAJ1kbSLufPa9KA1ZxL4o3yrJGtqEmWO5w+ospeIzqDErKOouYVyO/3g9N7jzbzJ9ltwQfvXGE9tt2P0/aRU7czqil3OFUEk+gHetJ8z8fa6uGc7L2Qeijt+Pn+Nct0ehwHDfHyW+S90Rs9wWJJOTnNdU9/KSCXJK7jV48bY8/rXBmrrY1UfWfDi1TR3jjkqujrHGZAe41LqyNPqSD7g1PwqyJKGjSJpUxKZJNWnWvjCox1EeWDj19BVUzXal6V06I4tYO8jp1G79/F228hjtUNdDFxHBpq4I+cHZ7cqZFUpqKxlQSD3OPQ7b4B2rtafDZmyPNWUbqfLbzX+N643/GQTv1Z2HYyEIgI8xGO/YdyR7VC3dxPKfEQv90dvp6fhVWl9hjhgny0nzjd7kly3jGyuB82PIj3967OA8R6MLFvD1HDd8YAG+Dnz9PPFYLWGfmJJoLFQc439TvR421TD4PI33Ey3FAzqIwWLMp892JOdz7V6I5cRhZ24caWEMQYehEa5G3oa8xrFkgAZzXpnlaMrY2wYYIghBHoRGoNWYY6bMPH4fhqJKUpStJ5QpSlAKUpQClKUApSlAKUpQClKUApSlAKUpQEDzx/MJfov+9a0nJSlVzPo/6R/jl4nW1cTSlcHuo6zXE0pQk6mrhSldI5Z1mutqUocsy+X/51D/fX9teiuXf5nb/4MX7taUpHmz57+r/6kjSlKtPDFKUoBSl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98114" name="Picture 2" descr="http://best.web.free.fr/fun/cdiscou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61110"/>
            <a:ext cx="3312368" cy="268025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39552" y="5069502"/>
            <a:ext cx="313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/>
              <a:t>« Dans les stratégies de marketing de masse, il n'y a pas de place pour les seconds mais uniquement pour ceux qui savent se créer très vite un seuil </a:t>
            </a:r>
            <a:r>
              <a:rPr lang="fr-FR" sz="1400" b="1" i="1" dirty="0" err="1" smtClean="0"/>
              <a:t>signiﬁcatif</a:t>
            </a:r>
            <a:r>
              <a:rPr lang="fr-FR" sz="1400" b="1" i="1" dirty="0" smtClean="0"/>
              <a:t> au regard des prestations commercialisées » </a:t>
            </a:r>
            <a:r>
              <a:rPr lang="fr-FR" sz="1400" i="1" dirty="0" smtClean="0"/>
              <a:t>Marc </a:t>
            </a:r>
            <a:r>
              <a:rPr lang="fr-FR" sz="1400" i="1" dirty="0" err="1" smtClean="0"/>
              <a:t>Simoncini</a:t>
            </a:r>
            <a:r>
              <a:rPr lang="fr-FR" sz="1400" i="1" dirty="0" smtClean="0"/>
              <a:t>, créateur de </a:t>
            </a:r>
            <a:r>
              <a:rPr lang="fr-FR" sz="1400" i="1" dirty="0" err="1" smtClean="0"/>
              <a:t>Meetic</a:t>
            </a:r>
            <a:r>
              <a:rPr lang="fr-FR" sz="1400" i="1" dirty="0" smtClean="0"/>
              <a:t>.</a:t>
            </a:r>
          </a:p>
          <a:p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134469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9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6" grpId="0" autoUpdateAnimBg="0"/>
      <p:bldP spid="518147" grpId="0" build="p" bldLvl="2" autoUpdateAnimBg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565D-FC3B-46A6-B4D4-FD4FD5328324}" type="slidenum">
              <a:rPr lang="fr-FR" smtClean="0"/>
              <a:pPr>
                <a:defRPr/>
              </a:pPr>
              <a:t>8</a:t>
            </a:fld>
            <a:endParaRPr lang="fr-FR" dirty="0" smtClean="0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>
                <a:cs typeface="Times New Roman" pitchFamily="18" charset="0"/>
              </a:rPr>
              <a:t>Le développement international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198568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dirty="0" smtClean="0">
                <a:cs typeface="Arial" pitchFamily="34" charset="0"/>
              </a:rPr>
              <a:t>Première </a:t>
            </a:r>
            <a:r>
              <a:rPr lang="en-US" dirty="0" err="1" smtClean="0">
                <a:cs typeface="Arial" pitchFamily="34" charset="0"/>
              </a:rPr>
              <a:t>étape</a:t>
            </a:r>
            <a:r>
              <a:rPr lang="en-US" dirty="0" smtClean="0">
                <a:cs typeface="Arial" pitchFamily="34" charset="0"/>
              </a:rPr>
              <a:t> : </a:t>
            </a:r>
            <a:r>
              <a:rPr lang="en-US" dirty="0" err="1" smtClean="0">
                <a:cs typeface="Arial" pitchFamily="34" charset="0"/>
              </a:rPr>
              <a:t>maîtrise</a:t>
            </a:r>
            <a:r>
              <a:rPr lang="en-US" dirty="0" smtClean="0">
                <a:cs typeface="Arial" pitchFamily="34" charset="0"/>
              </a:rPr>
              <a:t> d’un </a:t>
            </a:r>
            <a:r>
              <a:rPr lang="en-US" dirty="0" err="1" smtClean="0">
                <a:cs typeface="Arial" pitchFamily="34" charset="0"/>
              </a:rPr>
              <a:t>marché</a:t>
            </a:r>
            <a:r>
              <a:rPr lang="en-US" dirty="0" smtClean="0">
                <a:cs typeface="Arial" pitchFamily="34" charset="0"/>
              </a:rPr>
              <a:t> principal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dirty="0" smtClean="0">
                <a:cs typeface="Arial" pitchFamily="34" charset="0"/>
              </a:rPr>
              <a:t>La </a:t>
            </a:r>
            <a:r>
              <a:rPr lang="en-US" dirty="0" err="1" smtClean="0">
                <a:cs typeface="Arial" pitchFamily="34" charset="0"/>
              </a:rPr>
              <a:t>croissance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externe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comme</a:t>
            </a:r>
            <a:r>
              <a:rPr lang="en-US" dirty="0" smtClean="0">
                <a:cs typeface="Arial" pitchFamily="34" charset="0"/>
              </a:rPr>
              <a:t> mode de </a:t>
            </a:r>
            <a:r>
              <a:rPr lang="en-US" dirty="0" err="1" smtClean="0">
                <a:cs typeface="Arial" pitchFamily="34" charset="0"/>
              </a:rPr>
              <a:t>développement</a:t>
            </a:r>
            <a:r>
              <a:rPr lang="en-US" dirty="0" smtClean="0">
                <a:cs typeface="Arial" pitchFamily="34" charset="0"/>
              </a:rPr>
              <a:t> à </a:t>
            </a:r>
            <a:r>
              <a:rPr lang="en-US" dirty="0" err="1" smtClean="0">
                <a:cs typeface="Arial" pitchFamily="34" charset="0"/>
              </a:rPr>
              <a:t>l’international</a:t>
            </a:r>
            <a:endParaRPr lang="fr-FR" dirty="0" smtClean="0">
              <a:cs typeface="Times New Roman" pitchFamily="18" charset="0"/>
            </a:endParaRPr>
          </a:p>
        </p:txBody>
      </p:sp>
      <p:sp>
        <p:nvSpPr>
          <p:cNvPr id="1496066" name="AutoShape 2" descr="data:image/jpeg;base64,/9j/4AAQSkZJRgABAQAAAQABAAD/2wCEAAkGBhASEBUUEBQVFBIWFxUYFhgWFhgVGBcaGRcVGBcfFRYdGyYeFxsjGhUVIC8iIycqLCwtFiAxNTAqNSYrLCkBCQoKDgwOGg8PGiokHSIpKjQvLywtLCksKiwsNCk0LywqLCwsLywsLTUvLCw1LCkpKS4vLCksLCwsLC0sLCw0Kf/AABEIAOEA4QMBIgACEQEDEQH/xAAcAAEAAgIDAQAAAAAAAAAAAAAABQYEBwIDCAH/xABDEAACAQMCBAQDBAULAgcAAAABAgMABBESIQUGEzEiQVFhBzJxFCOBkUKhsbPwJDQ1UmJyc3SCssEXQxUWJTNkhPH/xAAaAQEAAwEBAQAAAAAAAAAAAAAAAQMEAgUG/8QAMBEAAgIBAgMGBQMFAAAAAAAAAAECEQMSIQQxUUFhcYGh8BMUIpHRMrHBBSMzQvH/2gAMAwEAAhEDEQA/AN40pSgFKUoBSlKAUpSgFKUoBSq+eZ2kuZLazjWV4dPWd3McUbMCVTUFYvJgZIAwB3Odq58O5n1XTWlwnRuQnUUBtaSx5wWifAJIOxUqCPcb0BO0rF4lNKsLtAgklCsUQtoDNjYFv0cnzrnZyuY0MqhJCql1B1BWIGoBv0gDkZ88UB30r5mmaA+0r5mmaA+0pSgFKUoBSlKAUpSgFKUoBSlKAUpSgFKUoBSlKAUpSgFDXCWUKCzEBQCSTsABuST5CqvwfmG54gjS2XThtdTLFJNG0rTaThmWMSJoTIIBJJOOwoCN+HKGG74nbzbTm7e4XPd4ZQNDL6gYIOOxOK6+Y7QXXH7JEGpbaC4a59Aky6I0fHYsckA+W9d0E08/EhZ8RtrdgkDzRTxh8v8AeRp92SdUOAxDLk74Ocd+vm/mW24W9tbxwRiCeUC6wmFSN8oGcj9Jmzu2ciJ/wgFc4LyvDLwD7W5laeO1v9JMr4+abSSM/olAR7knc1JWrRTiCMgzSR8KhMizMBbxK6KRJjSXaY6SMjGFHcZq63HK9uts8NtBbIr4yjRZiJz+nGpXP8d6ofJ0ct/am5itOGpLA8kMSGB8eAhsCQP4VLMceE4O9AddgOvBwFpHZpWOmRg7B2QwTEByDkg6PP396ybjh6Rvxy3jBWBLWGZEBYLHI0MzFk38JLIp28xXzlvmHg0nCmv5rKGBbd2DII0bEvhI6JwMlta47Y7dhmpkct3E8bXH2bh8csy6mhlhaRnBwwWe4Djftn7tgD64oCJFikI4HPHqE0rwRyvqYtIj2rFlfJ8QyowOwxtiujhFlc3tlLOZYIbpbmZnuHMnUtzDMcIdwEjEahdGQpViSMk1HcY4/JHwxLtrCxUQ3MkAt5I2JhYSuo0OGwCMb4A3yR6Vsyz5YhLCa5htnusgtJHFpBI+U+IksRjZjv8ASgJtTX2qby/z8Ljil1ZFQqxqGgbcGUKxSY7nBAk2GPJTVyqQKUpQClKUApSlAKUpQClKUApSlAKUpQClKUApSlAVv4jpIeE3gizr6EnbvjHix/p1Vi/CudG4LaGPBxFp7/pKWDAny8QNW1lyMGqnw/kQ2jueH3D28MjFmgZFmiVj3MQJDR59ASPbYYgGJDzhdNxQWTWUImWHqmX7UWURM6K2k/Z9WSwXw4GdIz61CcZsp+I2l7izkkF2QbeUSQKBHFtbEK8gYKW1ydu0zYqcu/hoXuHuBe3CzzQvDK+mIkoxQgRjRiIAKRsM75znJNg4NwWS3thAJ2fQoSN2SMFFVQq7KArYwO4oCJ+F3MRvOGQu+erH9zLnuHjwu/uV0t/qqifDyy4g/Cbn7FMq/wApuPu9GHf5NQSfJ6bMNgdBwfzF14J8PJLSSeSC9mU3DmSRTFAV1kk6lXR4Tue231wKy+TeSP8Aw5WSO4kliZmcrIkfztjJDKoP6PbtUg1TzPe2knL1pJYwmG3ivU+0RE6mVwr6tbd3zkbn+suwxgb6gmV0DIQysAykbgg7gj2INU6x+GMMTXK9V3truR5Jrd1QxksSfA2AyEEjBBz4V9BX3hXINzar0rXiNwlsPljaOGVkHpHI6nSPTIIFQCH+N3THCnEenIuodYXHznxHXj9Igqd98EVdOa+KPBaO0I1TtiOBdvFLIdEY32xqIJzthTUNzD8OI7q2W268scIYSMFCM8kmSS8kjAsWJOT9PTau+95NuJXhd7+bMDa0xFAAX0smpxowx0uw9snGDvQFD5tWWxk4ffLaSwR2WmCVmkhfXC+FORHIx1eJzkjGZK3JHIGAKkEEAgjsQexFQnMvLRvbU2zzMiOumQqiEv2/rAhDkZ2rt5Z4C9nAsJnknRAqxmRUDKoGAMqBqAGO++1SCYpSlAKUpQClKUApSlAKUpQClKUApSlAKUpQClKUAr4TX2oDnq5ePh8zRkhtIGR3AZlVsfgTQ7hHXJR6slo+IwsxRZEZx3UMpYfgDmsgGtdcA5X4f0bKYy9KY4bIkAMj9yu/bBGMD6edYknO1/oe7V0ECTiLoaBkjGr5u+ce/v5YqaNPyuqTUHy67bm0aVq3iPNnEf5XJHMqx28qrpMaEkO7Kozp7DG+d65tzdxCN5VllRi1p100ooEZIVgBtv3I3z5Uon5Kdc17r8mz6Vq205i4s8ttGLiPN1HqUmJcJ825wN28H037Vwi5/vWt4U1YleaRGkWISNpQRnwxjZm8fp5UofJT7Gvd/hm1a4SShQSxAA7knAH1Nazk5u4l07dMmOV7hotUkOgSKenoYow2+Y5xWFxji17NZ3kU8qt9mmjDkIB1AXZQBgDGGQNn8KUTHgpNq2uf80bZjlDAFSCCAQRuCD2INc6hOTopVs4us4clFKkLpwhVdK+5A8/OpuoMclpbQpSlDkUpSgFKUoBSlKAUpSgFKUoBSlKAUpSgFdc0ulSxyQATsMnYZ2Hma7KxuJf+zJ/cf/aaErmdXCOKrcRCVFdVOdnXS2xx2rJubdZEZHAZWBDA9iDsQa0yZJDb2YlbEBWfd2kCdTqSfMUy2QNGP/2rddazwNRJcAEhQJQJCCuvwhvDr7bHby9Kmjdk4XRJU+br1JSx+HVjFKJFViQcqrMWUHuDjzx7k1hce5X4dbv9pkimcGQExx5ZC5yclPTv543xjfFUtbrFoSiaVjuoS7xvI0bDS/y6tx23H9odq5cV4j1ReyRs2hrm3KnddiJvLuM1JpWHLqtzfT9u/vNjScl2rrOp14uWV5PFg5Viw07eHcmuHEOT7PxSSawBB0mIbtGq77Y74HeqRfTKvFSSRck3CgKGlSSPDDYD5GQdvMHHlWf8Q2X7couGcQ/Z5OnpLAGXx47e+nPtjO1ClYsmqK1vdX+xY+BcEspltrmDqFYVZISTjYM6nUMb7k/qrn/0/suj0sPgSGRWDkOrEAHS2O2FG3tWtMv0LVZWCwdKbSXMqxiTqyZP3YJ1gacZ27VKcWe4tooJxIZTcWrwFlLbn/tnxAHVo0DcZyhoWSwTUqjPm3Xlfb9y9x8j2oWIZlPRkMqFpCx1EqTqz3HhGwx5+tdj8mWpFwCHIuSGk8XmGLArt4cEmtd8xcPeCSOGdwka2y9NnaUL1DvIV6YJL6ie47Y9q43lm0stx1pGdo7KOQMrMAzhIcEg4JyDncd6g5WGTp/E9378zavBODR2sIii1aQSfEcnJ9T/AB2rPzWmk4uY21Ts/wB7w7Qh8R1ORpH+3v8AnWPcSSNHbCZwsX2Y9NnaUKH1tqI6YJMn12xjPlSjl8FJu5SN3UqN5bL/AGSHqOJG6a5cZ8W2x3AOcY7jvUlUHnNU6FKUoQKUpQClKUApSlAKUpQClKUApSlAKw+K2aTRPEzMoYYJRtLAd9j/ABtWZVC4rYLPxUxsSFYDOO+0Wf8Aihfgx65PeqV/Yt3DrCCCFY48CJdhk58yTknuSSaw+O8WlhMYihMoYnOM7dsDYefqdtqollwpXiudTNiEalGfCTkg5H0XyrldzM1raajnDTKM+gdMUNq4Ra95Xv8AxfUuTc0R9eWHpnTEjs5230YJCr+PmaxDzZI8Alhti+ZCmM5wAFIJwO5zj0GKhn/nt9/hXH7FqLn/AKOT/Hk/drQ6jw0NtunqmbSRl0hmAUkDOcZBI7Zrm2nucVr+W2F3xAxTuVjRPCAQOyKds7b5J/Cov7U5spIyxZEmj0+2RLkD28IP41JQuDuvq329TangO2x88bfsozr5kbe42rWcnDxbTWUkbNqlEbNk9slQQPbDYwaQ8LWea81Fh0xK4x5kOcZ9RQfKR56tvDvo2awUjfBHfftXVLKNDMgDkA7AjcgZAz71rm34kn2BY5VeQ9ZhGqtp2CqSCcHbL9sedfeFI0N48YRoQ0UmqMtr/wC0WGSO+4BoR8o1dvlfnXn/AAXTgHE5J0LTRdIq2BnO4x5ZGR6VK+A7bHHlscfhWp1/o7/7I/cmpniPBzaWZljdi04iVj2IBBZsEb4OAKHeThVq51bpI2CkinsQfoc1zrW/A+HzxzwSQwyoh09QlgwcHGo7Y2wc437CtjioMmbEsbpOz7SlKFIpSlAKUpQClKUApSlAKUpQClKUAqLPAI/tP2jLdT0yNPy6fTPb3qUrD4vxAQQSSkZEalsds4Gw/Oh1Fyuo9uxH2/KkKLMoZ8TDDZI23J8Ph9zXVJyXAUjQtJiMsV3XPiIJz4fYVAR/EC6BAkgjGqB50w7HKhXZc+mdGKXXMdzPYtJPHFFDJoCHrMnUyzBgSAWxhewAJBqTa8fERdt9vVeBZTyrD1ZZNT6pVdW3GAHxnHh9q6H5JtzCIdUmkOXByuckBT+j2wKqvBedejbFIog0nXEca9Rmj8eT4WYaguQdif0vKpXivOtzbxxLPDHHPIzjxyfdBUx4iRkjJOw/GgePiFKk/DyJjivJ1vOwZiysAFypG4AwM5B3x50bk63+z9EaguoOSCNTEAjckY7H0rp4Xzb1uHvc4RWQOGDPhNS/2/Q5X86r8fxMl0TZjhdo0V1MbOUILohByAcjX+qhzGHEP6U+T9S1XfKsMnR1M/3AUJgjfSVI1bf2R2xS25WhjaZgXzMHDZI2DEk6dvf3rD4bzTJLeJAUUK1uk2oE5ywU4x6b1B3tiZ+KSxF3RTk+E+kanGKCEMjuMpUkr67E/wD+R7boiLL4Dlw2RqBIAPljGFHlXK05Lgjk6geUtpZTqYHOpSpz4e+DVMtOMTR2UyKzY6iKDn5QQ5bB8s6B+uszg9tOs0fSjuVjkGmUuCQdQwWGBgDfIz2xQvliypSufXzJGw4RaStJZp1tMbF2YlfmGIyB4e29Wu44VHJD0XGpNIX32xg58jtVD5d4IrX8iF3AhYsDkZbRIB4vrWyM1Bn4p6ZJKT6+ZX+G8lwwyrIryEr8oLDAzt5AZqwAUzX2hmnOU3cnYpSlDgUpSgFKUoBSlKAUpSgFKUoBSlKAVj39ms0Txv8AK6lTjvgjG3vWRSgTrdGuuH8hzG5YSGQW6RSQqzurswYMo6YAwigNnB/52sV1ydG9pDbiR16JDRyDGoEZ3Ixg96npydJwQDg4J7DbufatVcG5gkikf7RNNK3RmYNFcLJG2EJzpx92QAcE9tthUm+Esue5J/pLY3w7hKOGmlMjyLKJCV1q6g7jAAOdX7K7JeRkaNM3E/XjdnWYtlgXxqAB2C7dvr6mqLbcfuQZAs0ml7WR8G46xDAZU5AHTfbt3H41m8Ov7qOWH+VSHr2cshMrkqjBJCp88BSgOcZ70LpYsy3c/dF8k5ZV7NraWWSQNnLsRrzq1A9sbEdj9KhpuRIESV7i4lcGDQ7Np8KoVcFQF/R0Dbeo74e8Tc3LRSySySdItn7QJ4m8S+IY+U747nz7V02aXEzX8rXM4W3e4CxhzpPglxnfbHhx9KFahkhKUdVcn430Jvk/lq3Vku4biWfMZjUvsNIIGwI1DGnGKl4+XYxdm5DtrbPh207qF9M+Va0PGbpo7ZDM6L9ndlPXEGp+rIMs5+bSFA0+3lWXNdXk0hV7mRCtj1j0pPC7KDg7HHiGCSKFk8GRybc+d/Yu9tyVAscsZZ3WQqTnAKlc4K4HfevnCeTlglV+tK+nIVSQAARjB9R9MV38lXry2EDyMWcqcse5wzDc+ZwBU5UGGeXInKLfiVyTkyI3XXDuPEHK7YJznv6ZGcV2py2VKsbq4wskkhy+xDjGk/2VxkD3NTtVD4h8ZaOIQxnDSDxH0Xtgf3jt9Aary5Fji5M6xvJlmoX/AMIZviZbWZW1i6166kgyMw3ySfmwcgZ9OwqJ4h8eHjfAtFx55mOf1R1SrWUQdUljqLHUPLHttVQ4rcqzsV7HtWPHmnOXcbcvD44Rt8z0dyd8VbS/YR4MM57I5BDf3HGzfQ4NXWvHPDLxkkU5xuNx3Bz39jXrbl+dntIHc5ZoYmY+pKKSfzNa4Sd0zz8kEkmiQpSlWlIpSlAKUpQClKUApSlAKUpQCsNuKwiUxF1EoXWVzvp9fpWZVE+JNu0ZiuIvnw8B8iRIjBfrjLfmKFuHGsk9DdWWyLjFvJCZVkRoRnU+fDt3yTUbZcQ4WEkliNuqDaRlVV2Pk2wOD6edYXGOWJP/AAkWsO8iqhxnGpgwZ/zOag+JcHubi18FisBjkhYplQ0wRCrAjA7ZGM98nzqTRjxQa/V29VyLLDfcIEXVX7MIidGoIgGWBJU7ZGQCcGvn/mLhGx6lttmNdl2HmBtsu59t6pl5yreSpNILcxiW4iZYRpyqqJdRI7AeID8TWVxXk+UniOi3+dofs+FUdny/T/q7Zz2oXfBxXvN/dd359C2rxrhds7Kr28L5AYKFU77jOB23zXa/GuHRyNFrhWR2AdABl2ftqAHizq8/Wtaz2E7zXkMduZZWS3Unw5iIWMk7+ukjarRy9ylIt1cG4jBHSgWKRgGGtY0Ush7ggrnPtQ5ngxxVyk+XVd35J5b7hcrdDNu5i1HRhSFxu2kYxtuTillxrhcsgSJ7dpGQqAAuSnmvbtgfL7dqpHBeUbpXRJYZwYutpdWi6W6tjHh1sG2Hfz8q7LPk65EdgBCUkVp+s2FBUMcIXIOTt2qSXgxLbX6+P49SzSc72kc0Fva9N1dyjFCFWIDc+EDfOTjG2xqVt+b7F86LiM6VLt4tgoIBJPYbkfnWvOFctXivaK1oydB5dcnh8eo5BONyB2B39qz7TkqY8HaPohLssSc6Q7KHVtJb0IUEAnuBQZMGBV9Xqur3L9wvjdvcqWt5FkAODpPY+47itVc68TM3E0hQ7s+gf6dv25NWvkzhskLTzzRzxsUUHqmLDaQTsqKMYxjt51q6ykaTjtke5Z3z/ub9VYOLWpqHiycKWGUpR3qvU2lxPkm0S0IdA743Y9z9D5V585p4A9s5I8URJ0n09mFb85y5/tYmNu28nbZkbB9GAYsD7EVrHmXiEQGJgQCM9s9+1VJ/Dl9K2EE8kG5s1zazgMM9j/A/I1675ObPDrQ//Gt/3SV5MvuHjSXiz0853x4fyJ/XXrDkj+jLL/K237lK3Qp7oxZLWzJulKVYUilKUApSlAKUpQClKUApSlAKxrrh8UhUyIrFDqXUM6W9R6GsmlAfBX2lKAUpSgOiG0RWZlVQzHLEAAsf7R7mu+lKAUpSgFK+Mcd6w24tDpLagVAJJHYAep8qhtLmKKz8SOPdKDpIcPJ83smd/wA+351qNZene2Vyhyq3Eecf1XIRv24qc+JfMCSSvIuQukDB75A9PqcYrWU/GHEQCk91OnyVhvkH3ODXmrVky61yWx60VHHh0Pm1ZuTnPgtpccQhjl0jUcERqAxJO+SBk7+dVn4s8OiF2AT4EREHsQo7/gKn+VOJLe5v4sCbSBMhAOHUHWFJHgyCGUj0wfPFG5qmaedjlmJO5dcYH01Hem6e51FJq1uqI6SCKO1kwAAwCk/UjvXpHkb+i7L/ACtt+5SvKPGLsBeivk2WOfMDAH6zXq7kb+i7L/K237lK2YYtRt9p5/ESTlS7CcpSlXmcUpSgFKUoBSlKAUpSgFKUoBSlKAUpSgFKUoBSlKAUpXw0Bwm7Y7Z2rXXG75bcyxhsu0mnQACGJRWBZcjQMjVkf1j71dOIcQiJMZfDDBPi048xv7bn8K1/zAqm5afVnKLpfYg6g2GHby9x3IrHxE0asEXZrzne1KxOV8Xy7lgxznUSME+Ht+dUK5uCPTOADg5B2H/GK2XxTpucBMkAk4xggn5T/eP8b1WePcmaApjBHgDOx2Qk6iQh/sgAHPc1xw84pUy3NGT3RF8qc2z2MpkhwQw0uhzpYeX0I8j7n1Nd/Geb3l+VQrEbkeWfT3qOuODSRAFx8y5Hntn2rjbcHeRmCDYDJYnA7ZwPUn0960NQk9TKFLJCNLtMBULdt69h8jf0XZf5W2/cpXlFuFSRMjRHqagcEA7Edx9R3r1fyQP/AEyy/wArbfuUq1ST5FLTXMm6UpXRyKUpQClKUApSlAKUpQClKUApSlAKUpQClKUApSlAKw+IO4XKaSRvgnGcVkSygA71SeYuaFZSo79ipz+B9PQ/wKoy5VBFuODm9iq848TDnEkjKQfHpb89WknGxxnOcD0zUfHKs2lA2kK2AFYDCgKMhex2Y/hUVBwd728FtHqLHdm1Eqqd9TnzA8hnvt51KcftouFX3RjJSFkjcFsk9tLkHGAdSg+m/sKxqMpLWeg5Rg9K5kCYTE8i5ky4GMgFR3z32x4T3rMtJdcJSUsDGcrnHyKFCgbDI7jbzC+tdd/xhGmkJ7kfMTtIviwynYAHUdsYGPOvlhLFJKqB8JIVV8Nq06gfDnv30nA8/Kuad0Wd7I7jnDdMDSEnSuSB6bgYA8gdtvpXHhCQ6YUHzIDK+BnxtjSCfxH4AVl87IYbZoHJLdZY2J2J3DEn66c/iKguH8TjiZ2bJAXbHbJ7Dt9PyqxRegy3/c7iV4vFArIhwS5DE5xhRk5PuSMDPvXonlg/yK2wMDoQ7en3a15csFd5cv4jMQxwuogAnG3kMAj6Z716j5Z/mVt/gQ99v+2vlV+GOl0V53aTJOlKVqMgpSlAKUpQClKUApSlAKUpQClKUApSlAKUpQCsPid1oTIOCSANs5JPYeQ+p2AyfKsyse8slkA1AEqdSkjODuNv9JYfiahkowOI8JV92LHI041YA99h/GT61Tr/AJXtN9ckobsWL6cEnGEBUsx8gSMVaOIcZtgXj6gL/L0w2ltRwoAJx7dqg4uFRrL1Z2X7QSoRAwKRNjAwNi2MAZ74FZ541JmvEpRW9ozOR+VorKFhbgZbdmY6pH8wHcKAAM7AD386h/iByivEYllZjHJGCFCIJCcHJ3yNtu9WXh/GYmPTDBGQ/eatiW9s/MDg9h6VlcTvYY4pZSwKpG7uM/oquSP7PbH4mu622KnalbPPXGeFfZdKSupJUqNStrI3zgAtj9EbnFRfBbtA8CnUNLq+DsFYHYjvtsM+f6qnuFztcyG4k+eQ7DyVRsqj2Ax9e9TXFrG3VdPTjZ2HcDceY3G+apUlvfYb9DlVFV+J1wrSQvGxKskZYb41qNJOCTjw6fbY1T+t4SSdta5HrgHf/j8a2CZIWJMixSIMfdtEMjbszE61JyTkDz86kVtrK6jD29nCEwFYYjVo23yMhct5eL3B23rt5YJWZXhnZSeH3YKgj59sBcBgOxG67grkY9TmvUXKR/kFruT/ACeDc9z90nf3rQT8uWsUmFiKknKsG1gEAnBUn5vzHp6V6B5ZUiytgTkiCHc+f3a0wyTbo5zJqKskqUpWkyilKUApSlAKUpQClKUApSlAKqXE+bp4+IpbLEDGxiBfxZGvv222q20odwlGL+pWaqk+JF8ZLkLGyoZYfsjNC2GiF0sE25HjJBVwfIMfSurhPxP4hIIMwBmZVjb5lieR2shqY9LUhQ3EgZRkAoe+MjbVKHBq3jfxD4kFjktrckTWAm06dXRmYuQzMR4kVUbIx/V9a6v+pN8IZ16Y6qpdPG8isCxTXpWKNYtLadAJ1kbSLufPa9KA1ZxL4o3yrJGtqEmWO5w+ospeIzqDErKOouYVyO/3g9N7jzbzJ9ltwQfvXGE9tt2P0/aRU7czqil3OFUEk+gHetJ8z8fa6uGc7L2Qeijt+Pn+Nct0ehwHDfHyW+S90Rs9wWJJOTnNdU9/KSCXJK7jV48bY8/rXBmrrY1UfWfDi1TR3jjkqujrHGZAe41LqyNPqSD7g1PwqyJKGjSJpUxKZJNWnWvjCox1EeWDj19BVUzXal6V06I4tYO8jp1G79/F228hjtUNdDFxHBpq4I+cHZ7cqZFUpqKxlQSD3OPQ7b4B2rtafDZmyPNWUbqfLbzX+N643/GQTv1Z2HYyEIgI8xGO/YdyR7VC3dxPKfEQv90dvp6fhVWl9hjhgny0nzjd7kly3jGyuB82PIj3967OA8R6MLFvD1HDd8YAG+Dnz9PPFYLWGfmJJoLFQc439TvR421TD4PI33Ey3FAzqIwWLMp892JOdz7V6I5cRhZ24caWEMQYehEa5G3oa8xrFkgAZzXpnlaMrY2wYYIghBHoRGoNWYY6bMPH4fhqJKUpStJ5QpSlAKUpQClKUApSlAKUpQClKUApSlAKUpQEDzx/MJfov+9a0nJSlVzPo/6R/jl4nW1cTSlcHuo6zXE0pQk6mrhSldI5Z1mutqUocsy+X/51D/fX9teiuXf5nb/4MX7taUpHmz57+r/6kjSlKtPDFKUoBSl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6068" name="AutoShape 4" descr="data:image/jpeg;base64,/9j/4AAQSkZJRgABAQAAAQABAAD/2wCEAAkGBhASEBUUEBQVFBIWFxUYFhgWFhgVGBcaGRcVGBcfFRYdGyYeFxsjGhUVIC8iIycqLCwtFiAxNTAqNSYrLCkBCQoKDgwOGg8PGiokHSIpKjQvLywtLCksKiwsNCk0LywqLCwsLywsLTUvLCw1LCkpKS4vLCksLCwsLC0sLCw0Kf/AABEIAOEA4QMBIgACEQEDEQH/xAAcAAEAAgIDAQAAAAAAAAAAAAAABQYEBwIDCAH/xABDEAACAQMCBAQDBAULAgcAAAABAgMABBESIQUGEzEiQVFhBzJxFCOBkUKhsbPwJDQ1UmJyc3SCssEXQxUWJTNkhPH/xAAaAQEAAwEBAQAAAAAAAAAAAAAAAQMEAgUG/8QAMBEAAgIBAgMGBQMFAAAAAAAAAAECEQMSIQQxUUFhcYGh8BMUIpHRMrHBBSMzQvH/2gAMAwEAAhEDEQA/AN40pSgFKUoBSlKAUpSgFKUoBSq+eZ2kuZLazjWV4dPWd3McUbMCVTUFYvJgZIAwB3Odq58O5n1XTWlwnRuQnUUBtaSx5wWifAJIOxUqCPcb0BO0rF4lNKsLtAgklCsUQtoDNjYFv0cnzrnZyuY0MqhJCql1B1BWIGoBv0gDkZ88UB30r5mmaA+0r5mmaA+0pSgFKUoBSlKAUpSgFKUoBSlKAUpSgFKUoBSlKAUpSgFDXCWUKCzEBQCSTsABuST5CqvwfmG54gjS2XThtdTLFJNG0rTaThmWMSJoTIIBJJOOwoCN+HKGG74nbzbTm7e4XPd4ZQNDL6gYIOOxOK6+Y7QXXH7JEGpbaC4a59Aky6I0fHYsckA+W9d0E08/EhZ8RtrdgkDzRTxh8v8AeRp92SdUOAxDLk74Ocd+vm/mW24W9tbxwRiCeUC6wmFSN8oGcj9Jmzu2ciJ/wgFc4LyvDLwD7W5laeO1v9JMr4+abSSM/olAR7knc1JWrRTiCMgzSR8KhMizMBbxK6KRJjSXaY6SMjGFHcZq63HK9uts8NtBbIr4yjRZiJz+nGpXP8d6ofJ0ct/am5itOGpLA8kMSGB8eAhsCQP4VLMceE4O9AddgOvBwFpHZpWOmRg7B2QwTEByDkg6PP396ybjh6Rvxy3jBWBLWGZEBYLHI0MzFk38JLIp28xXzlvmHg0nCmv5rKGBbd2DII0bEvhI6JwMlta47Y7dhmpkct3E8bXH2bh8csy6mhlhaRnBwwWe4Djftn7tgD64oCJFikI4HPHqE0rwRyvqYtIj2rFlfJ8QyowOwxtiujhFlc3tlLOZYIbpbmZnuHMnUtzDMcIdwEjEahdGQpViSMk1HcY4/JHwxLtrCxUQ3MkAt5I2JhYSuo0OGwCMb4A3yR6Vsyz5YhLCa5htnusgtJHFpBI+U+IksRjZjv8ASgJtTX2qby/z8Ljil1ZFQqxqGgbcGUKxSY7nBAk2GPJTVyqQKUpQClKUApSlAKUpQClKUApSlAKUpQClKUApSlAVv4jpIeE3gizr6EnbvjHix/p1Vi/CudG4LaGPBxFp7/pKWDAny8QNW1lyMGqnw/kQ2jueH3D28MjFmgZFmiVj3MQJDR59ASPbYYgGJDzhdNxQWTWUImWHqmX7UWURM6K2k/Z9WSwXw4GdIz61CcZsp+I2l7izkkF2QbeUSQKBHFtbEK8gYKW1ydu0zYqcu/hoXuHuBe3CzzQvDK+mIkoxQgRjRiIAKRsM75znJNg4NwWS3thAJ2fQoSN2SMFFVQq7KArYwO4oCJ+F3MRvOGQu+erH9zLnuHjwu/uV0t/qqifDyy4g/Cbn7FMq/wApuPu9GHf5NQSfJ6bMNgdBwfzF14J8PJLSSeSC9mU3DmSRTFAV1kk6lXR4Tue231wKy+TeSP8Aw5WSO4kliZmcrIkfztjJDKoP6PbtUg1TzPe2knL1pJYwmG3ivU+0RE6mVwr6tbd3zkbn+suwxgb6gmV0DIQysAykbgg7gj2INU6x+GMMTXK9V3truR5Jrd1QxksSfA2AyEEjBBz4V9BX3hXINzar0rXiNwlsPljaOGVkHpHI6nSPTIIFQCH+N3THCnEenIuodYXHznxHXj9Igqd98EVdOa+KPBaO0I1TtiOBdvFLIdEY32xqIJzthTUNzD8OI7q2W268scIYSMFCM8kmSS8kjAsWJOT9PTau+95NuJXhd7+bMDa0xFAAX0smpxowx0uw9snGDvQFD5tWWxk4ffLaSwR2WmCVmkhfXC+FORHIx1eJzkjGZK3JHIGAKkEEAgjsQexFQnMvLRvbU2zzMiOumQqiEv2/rAhDkZ2rt5Z4C9nAsJnknRAqxmRUDKoGAMqBqAGO++1SCYpSlAKUpQClKUApSlAKUpQClKUApSlAKUpQClKUAr4TX2oDnq5ePh8zRkhtIGR3AZlVsfgTQ7hHXJR6slo+IwsxRZEZx3UMpYfgDmsgGtdcA5X4f0bKYy9KY4bIkAMj9yu/bBGMD6edYknO1/oe7V0ECTiLoaBkjGr5u+ce/v5YqaNPyuqTUHy67bm0aVq3iPNnEf5XJHMqx28qrpMaEkO7Kozp7DG+d65tzdxCN5VllRi1p100ooEZIVgBtv3I3z5Uon5Kdc17r8mz6Vq205i4s8ttGLiPN1HqUmJcJ825wN28H037Vwi5/vWt4U1YleaRGkWISNpQRnwxjZm8fp5UofJT7Gvd/hm1a4SShQSxAA7knAH1Nazk5u4l07dMmOV7hotUkOgSKenoYow2+Y5xWFxji17NZ3kU8qt9mmjDkIB1AXZQBgDGGQNn8KUTHgpNq2uf80bZjlDAFSCCAQRuCD2INc6hOTopVs4us4clFKkLpwhVdK+5A8/OpuoMclpbQpSlDkUpSgFKUoBSlKAUpSgFKUoBSlKAUpSgFdc0ulSxyQATsMnYZ2Hma7KxuJf+zJ/cf/aaErmdXCOKrcRCVFdVOdnXS2xx2rJubdZEZHAZWBDA9iDsQa0yZJDb2YlbEBWfd2kCdTqSfMUy2QNGP/2rddazwNRJcAEhQJQJCCuvwhvDr7bHby9Kmjdk4XRJU+br1JSx+HVjFKJFViQcqrMWUHuDjzx7k1hce5X4dbv9pkimcGQExx5ZC5yclPTv543xjfFUtbrFoSiaVjuoS7xvI0bDS/y6tx23H9odq5cV4j1ReyRs2hrm3KnddiJvLuM1JpWHLqtzfT9u/vNjScl2rrOp14uWV5PFg5Viw07eHcmuHEOT7PxSSawBB0mIbtGq77Y74HeqRfTKvFSSRck3CgKGlSSPDDYD5GQdvMHHlWf8Q2X7couGcQ/Z5OnpLAGXx47e+nPtjO1ClYsmqK1vdX+xY+BcEspltrmDqFYVZISTjYM6nUMb7k/qrn/0/suj0sPgSGRWDkOrEAHS2O2FG3tWtMv0LVZWCwdKbSXMqxiTqyZP3YJ1gacZ27VKcWe4tooJxIZTcWrwFlLbn/tnxAHVo0DcZyhoWSwTUqjPm3Xlfb9y9x8j2oWIZlPRkMqFpCx1EqTqz3HhGwx5+tdj8mWpFwCHIuSGk8XmGLArt4cEmtd8xcPeCSOGdwka2y9NnaUL1DvIV6YJL6ie47Y9q43lm0stx1pGdo7KOQMrMAzhIcEg4JyDncd6g5WGTp/E9378zavBODR2sIii1aQSfEcnJ9T/AB2rPzWmk4uY21Ts/wB7w7Qh8R1ORpH+3v8AnWPcSSNHbCZwsX2Y9NnaUKH1tqI6YJMn12xjPlSjl8FJu5SN3UqN5bL/AGSHqOJG6a5cZ8W2x3AOcY7jvUlUHnNU6FKUoQKUpQClKUApSlAKUpQClKUApSlAKw+K2aTRPEzMoYYJRtLAd9j/ABtWZVC4rYLPxUxsSFYDOO+0Wf8Aihfgx65PeqV/Yt3DrCCCFY48CJdhk58yTknuSSaw+O8WlhMYihMoYnOM7dsDYefqdtqollwpXiudTNiEalGfCTkg5H0XyrldzM1raajnDTKM+gdMUNq4Ra95Xv8AxfUuTc0R9eWHpnTEjs5230YJCr+PmaxDzZI8Alhti+ZCmM5wAFIJwO5zj0GKhn/nt9/hXH7FqLn/AKOT/Hk/drQ6jw0NtunqmbSRl0hmAUkDOcZBI7Zrm2nucVr+W2F3xAxTuVjRPCAQOyKds7b5J/Cov7U5spIyxZEmj0+2RLkD28IP41JQuDuvq329TangO2x88bfsozr5kbe42rWcnDxbTWUkbNqlEbNk9slQQPbDYwaQ8LWea81Fh0xK4x5kOcZ9RQfKR56tvDvo2awUjfBHfftXVLKNDMgDkA7AjcgZAz71rm34kn2BY5VeQ9ZhGqtp2CqSCcHbL9sedfeFI0N48YRoQ0UmqMtr/wC0WGSO+4BoR8o1dvlfnXn/AAXTgHE5J0LTRdIq2BnO4x5ZGR6VK+A7bHHlscfhWp1/o7/7I/cmpniPBzaWZljdi04iVj2IBBZsEb4OAKHeThVq51bpI2CkinsQfoc1zrW/A+HzxzwSQwyoh09QlgwcHGo7Y2wc437CtjioMmbEsbpOz7SlKFIpSlAKUpQClKUApSlAKUpQClKUAqLPAI/tP2jLdT0yNPy6fTPb3qUrD4vxAQQSSkZEalsds4Gw/Oh1Fyuo9uxH2/KkKLMoZ8TDDZI23J8Ph9zXVJyXAUjQtJiMsV3XPiIJz4fYVAR/EC6BAkgjGqB50w7HKhXZc+mdGKXXMdzPYtJPHFFDJoCHrMnUyzBgSAWxhewAJBqTa8fERdt9vVeBZTyrD1ZZNT6pVdW3GAHxnHh9q6H5JtzCIdUmkOXByuckBT+j2wKqvBedejbFIog0nXEca9Rmj8eT4WYaguQdif0vKpXivOtzbxxLPDHHPIzjxyfdBUx4iRkjJOw/GgePiFKk/DyJjivJ1vOwZiysAFypG4AwM5B3x50bk63+z9EaguoOSCNTEAjckY7H0rp4Xzb1uHvc4RWQOGDPhNS/2/Q5X86r8fxMl0TZjhdo0V1MbOUILohByAcjX+qhzGHEP6U+T9S1XfKsMnR1M/3AUJgjfSVI1bf2R2xS25WhjaZgXzMHDZI2DEk6dvf3rD4bzTJLeJAUUK1uk2oE5ywU4x6b1B3tiZ+KSxF3RTk+E+kanGKCEMjuMpUkr67E/wD+R7boiLL4Dlw2RqBIAPljGFHlXK05Lgjk6geUtpZTqYHOpSpz4e+DVMtOMTR2UyKzY6iKDn5QQ5bB8s6B+uszg9tOs0fSjuVjkGmUuCQdQwWGBgDfIz2xQvliypSufXzJGw4RaStJZp1tMbF2YlfmGIyB4e29Wu44VHJD0XGpNIX32xg58jtVD5d4IrX8iF3AhYsDkZbRIB4vrWyM1Bn4p6ZJKT6+ZX+G8lwwyrIryEr8oLDAzt5AZqwAUzX2hmnOU3cnYpSlDgUpSgFKUoBSlKAUpSgFKUoBSlKAVj39ms0Txv8AK6lTjvgjG3vWRSgTrdGuuH8hzG5YSGQW6RSQqzurswYMo6YAwigNnB/52sV1ydG9pDbiR16JDRyDGoEZ3Ixg96npydJwQDg4J7DbufatVcG5gkikf7RNNK3RmYNFcLJG2EJzpx92QAcE9tthUm+Esue5J/pLY3w7hKOGmlMjyLKJCV1q6g7jAAOdX7K7JeRkaNM3E/XjdnWYtlgXxqAB2C7dvr6mqLbcfuQZAs0ml7WR8G46xDAZU5AHTfbt3H41m8Ov7qOWH+VSHr2cshMrkqjBJCp88BSgOcZ70LpYsy3c/dF8k5ZV7NraWWSQNnLsRrzq1A9sbEdj9KhpuRIESV7i4lcGDQ7Np8KoVcFQF/R0Dbeo74e8Tc3LRSySySdItn7QJ4m8S+IY+U747nz7V02aXEzX8rXM4W3e4CxhzpPglxnfbHhx9KFahkhKUdVcn430Jvk/lq3Vku4biWfMZjUvsNIIGwI1DGnGKl4+XYxdm5DtrbPh207qF9M+Va0PGbpo7ZDM6L9ndlPXEGp+rIMs5+bSFA0+3lWXNdXk0hV7mRCtj1j0pPC7KDg7HHiGCSKFk8GRybc+d/Yu9tyVAscsZZ3WQqTnAKlc4K4HfevnCeTlglV+tK+nIVSQAARjB9R9MV38lXry2EDyMWcqcse5wzDc+ZwBU5UGGeXInKLfiVyTkyI3XXDuPEHK7YJznv6ZGcV2py2VKsbq4wskkhy+xDjGk/2VxkD3NTtVD4h8ZaOIQxnDSDxH0Xtgf3jt9Aary5Fji5M6xvJlmoX/AMIZviZbWZW1i6166kgyMw3ySfmwcgZ9OwqJ4h8eHjfAtFx55mOf1R1SrWUQdUljqLHUPLHttVQ4rcqzsV7HtWPHmnOXcbcvD44Rt8z0dyd8VbS/YR4MM57I5BDf3HGzfQ4NXWvHPDLxkkU5xuNx3Bz39jXrbl+dntIHc5ZoYmY+pKKSfzNa4Sd0zz8kEkmiQpSlWlIpSlAKUpQClKUApSlAKUpQCsNuKwiUxF1EoXWVzvp9fpWZVE+JNu0ZiuIvnw8B8iRIjBfrjLfmKFuHGsk9DdWWyLjFvJCZVkRoRnU+fDt3yTUbZcQ4WEkliNuqDaRlVV2Pk2wOD6edYXGOWJP/AAkWsO8iqhxnGpgwZ/zOag+JcHubi18FisBjkhYplQ0wRCrAjA7ZGM98nzqTRjxQa/V29VyLLDfcIEXVX7MIidGoIgGWBJU7ZGQCcGvn/mLhGx6lttmNdl2HmBtsu59t6pl5yreSpNILcxiW4iZYRpyqqJdRI7AeID8TWVxXk+UniOi3+dofs+FUdny/T/q7Zz2oXfBxXvN/dd359C2rxrhds7Kr28L5AYKFU77jOB23zXa/GuHRyNFrhWR2AdABl2ftqAHizq8/Wtaz2E7zXkMduZZWS3Unw5iIWMk7+ukjarRy9ylIt1cG4jBHSgWKRgGGtY0Ush7ggrnPtQ5ngxxVyk+XVd35J5b7hcrdDNu5i1HRhSFxu2kYxtuTillxrhcsgSJ7dpGQqAAuSnmvbtgfL7dqpHBeUbpXRJYZwYutpdWi6W6tjHh1sG2Hfz8q7LPk65EdgBCUkVp+s2FBUMcIXIOTt2qSXgxLbX6+P49SzSc72kc0Fva9N1dyjFCFWIDc+EDfOTjG2xqVt+b7F86LiM6VLt4tgoIBJPYbkfnWvOFctXivaK1oydB5dcnh8eo5BONyB2B39qz7TkqY8HaPohLssSc6Q7KHVtJb0IUEAnuBQZMGBV9Xqur3L9wvjdvcqWt5FkAODpPY+47itVc68TM3E0hQ7s+gf6dv25NWvkzhskLTzzRzxsUUHqmLDaQTsqKMYxjt51q6ykaTjtke5Z3z/ub9VYOLWpqHiycKWGUpR3qvU2lxPkm0S0IdA743Y9z9D5V585p4A9s5I8URJ0n09mFb85y5/tYmNu28nbZkbB9GAYsD7EVrHmXiEQGJgQCM9s9+1VJ/Dl9K2EE8kG5s1zazgMM9j/A/I1675ObPDrQ//Gt/3SV5MvuHjSXiz0853x4fyJ/XXrDkj+jLL/K237lK3Qp7oxZLWzJulKVYUilKUApSlAKUpQClKUApSlAKxrrh8UhUyIrFDqXUM6W9R6GsmlAfBX2lKAUpSgOiG0RWZlVQzHLEAAsf7R7mu+lKAUpSgFK+Mcd6w24tDpLagVAJJHYAep8qhtLmKKz8SOPdKDpIcPJ83smd/wA+351qNZene2Vyhyq3Eecf1XIRv24qc+JfMCSSvIuQukDB75A9PqcYrWU/GHEQCk91OnyVhvkH3ODXmrVky61yWx60VHHh0Pm1ZuTnPgtpccQhjl0jUcERqAxJO+SBk7+dVn4s8OiF2AT4EREHsQo7/gKn+VOJLe5v4sCbSBMhAOHUHWFJHgyCGUj0wfPFG5qmaedjlmJO5dcYH01Hem6e51FJq1uqI6SCKO1kwAAwCk/UjvXpHkb+i7L/ACtt+5SvKPGLsBeivk2WOfMDAH6zXq7kb+i7L/K237lK2YYtRt9p5/ESTlS7CcpSlXmcUpSgFKUoBSlKAUpSgFKUoBSlKAUpSgFKUoBSlKAUpXw0Bwm7Y7Z2rXXG75bcyxhsu0mnQACGJRWBZcjQMjVkf1j71dOIcQiJMZfDDBPi048xv7bn8K1/zAqm5afVnKLpfYg6g2GHby9x3IrHxE0asEXZrzne1KxOV8Xy7lgxznUSME+Ht+dUK5uCPTOADg5B2H/GK2XxTpucBMkAk4xggn5T/eP8b1WePcmaApjBHgDOx2Qk6iQh/sgAHPc1xw84pUy3NGT3RF8qc2z2MpkhwQw0uhzpYeX0I8j7n1Nd/Geb3l+VQrEbkeWfT3qOuODSRAFx8y5Hntn2rjbcHeRmCDYDJYnA7ZwPUn0960NQk9TKFLJCNLtMBULdt69h8jf0XZf5W2/cpXlFuFSRMjRHqagcEA7Edx9R3r1fyQP/AEyy/wArbfuUq1ST5FLTXMm6UpXRyKUpQClKUApSlAKUpQClKUApSlAKUpQClKUApSlAKw+IO4XKaSRvgnGcVkSygA71SeYuaFZSo79ipz+B9PQ/wKoy5VBFuODm9iq848TDnEkjKQfHpb89WknGxxnOcD0zUfHKs2lA2kK2AFYDCgKMhex2Y/hUVBwd728FtHqLHdm1Eqqd9TnzA8hnvt51KcftouFX3RjJSFkjcFsk9tLkHGAdSg+m/sKxqMpLWeg5Rg9K5kCYTE8i5ky4GMgFR3z32x4T3rMtJdcJSUsDGcrnHyKFCgbDI7jbzC+tdd/xhGmkJ7kfMTtIviwynYAHUdsYGPOvlhLFJKqB8JIVV8Nq06gfDnv30nA8/Kuad0Wd7I7jnDdMDSEnSuSB6bgYA8gdtvpXHhCQ6YUHzIDK+BnxtjSCfxH4AVl87IYbZoHJLdZY2J2J3DEn66c/iKguH8TjiZ2bJAXbHbJ7Dt9PyqxRegy3/c7iV4vFArIhwS5DE5xhRk5PuSMDPvXonlg/yK2wMDoQ7en3a15csFd5cv4jMQxwuogAnG3kMAj6Z716j5Z/mVt/gQ99v+2vlV+GOl0V53aTJOlKVqMgpSlAKUpQClKUApSlAKUpQClKUApSlAKUpQCsPid1oTIOCSANs5JPYeQ+p2AyfKsyse8slkA1AEqdSkjODuNv9JYfiahkowOI8JV92LHI041YA99h/GT61Tr/AJXtN9ckobsWL6cEnGEBUsx8gSMVaOIcZtgXj6gL/L0w2ltRwoAJx7dqg4uFRrL1Z2X7QSoRAwKRNjAwNi2MAZ74FZ541JmvEpRW9ozOR+VorKFhbgZbdmY6pH8wHcKAAM7AD386h/iByivEYllZjHJGCFCIJCcHJ3yNtu9WXh/GYmPTDBGQ/eatiW9s/MDg9h6VlcTvYY4pZSwKpG7uM/oquSP7PbH4mu622KnalbPPXGeFfZdKSupJUqNStrI3zgAtj9EbnFRfBbtA8CnUNLq+DsFYHYjvtsM+f6qnuFztcyG4k+eQ7DyVRsqj2Ax9e9TXFrG3VdPTjZ2HcDceY3G+apUlvfYb9DlVFV+J1wrSQvGxKskZYb41qNJOCTjw6fbY1T+t4SSdta5HrgHf/j8a2CZIWJMixSIMfdtEMjbszE61JyTkDz86kVtrK6jD29nCEwFYYjVo23yMhct5eL3B23rt5YJWZXhnZSeH3YKgj59sBcBgOxG67grkY9TmvUXKR/kFruT/ACeDc9z90nf3rQT8uWsUmFiKknKsG1gEAnBUn5vzHp6V6B5ZUiytgTkiCHc+f3a0wyTbo5zJqKskqUpWkyilKUApSlAKUpQClKUApSlAKqXE+bp4+IpbLEDGxiBfxZGvv222q20odwlGL+pWaqk+JF8ZLkLGyoZYfsjNC2GiF0sE25HjJBVwfIMfSurhPxP4hIIMwBmZVjb5lieR2shqY9LUhQ3EgZRkAoe+MjbVKHBq3jfxD4kFjktrckTWAm06dXRmYuQzMR4kVUbIx/V9a6v+pN8IZ16Y6qpdPG8isCxTXpWKNYtLadAJ1kbSLufPa9KA1ZxL4o3yrJGtqEmWO5w+ospeIzqDErKOouYVyO/3g9N7jzbzJ9ltwQfvXGE9tt2P0/aRU7czqil3OFUEk+gHetJ8z8fa6uGc7L2Qeijt+Pn+Nct0ehwHDfHyW+S90Rs9wWJJOTnNdU9/KSCXJK7jV48bY8/rXBmrrY1UfWfDi1TR3jjkqujrHGZAe41LqyNPqSD7g1PwqyJKGjSJpUxKZJNWnWvjCox1EeWDj19BVUzXal6V06I4tYO8jp1G79/F228hjtUNdDFxHBpq4I+cHZ7cqZFUpqKxlQSD3OPQ7b4B2rtafDZmyPNWUbqfLbzX+N643/GQTv1Z2HYyEIgI8xGO/YdyR7VC3dxPKfEQv90dvp6fhVWl9hjhgny0nzjd7kly3jGyuB82PIj3967OA8R6MLFvD1HDd8YAG+Dnz9PPFYLWGfmJJoLFQc439TvR421TD4PI33Ey3FAzqIwWLMp892JOdz7V6I5cRhZ24caWEMQYehEa5G3oa8xrFkgAZzXpnlaMrY2wYYIghBHoRGoNWYY6bMPH4fhqJKUpStJ5QpSlAKUpQClKUApSlAKUpQClKUApSlAKUpQEDzx/MJfov+9a0nJSlVzPo/6R/jl4nW1cTSlcHuo6zXE0pQk6mrhSldI5Z1mutqUocsy+X/51D/fX9teiuXf5nb/4MX7taUpHmz57+r/6kjSlKtPDFKUoBSl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29890" name="AutoShape 2" descr="data:image/jpeg;base64,/9j/4AAQSkZJRgABAQAAAQABAAD/2wCEAAkGBxQSEBQUEhQVFRQUFxQXFBgXFBYVGBUaFxUWFhcWGBQYHSggGBwmHBcXIjIhJSkrLi4uGB8zODMsNygtLisBCgoKDg0OGxAQGzQkICQ0LC80NDQ0LCw0NDQsLCwsLDQsLDQsLCwsLCwsLCwsLCwsLCwsLCwsLCwsLCwsLCwsLP/AABEIAMIBAwMBEQACEQEDEQH/xAAbAAEAAgMBAQAAAAAAAAAAAAAABQYBBAcDAv/EAEQQAAEDAgQCBQgHBwMEAwAAAAEAAgMEEQYSITEFQRNRYXGRFCIygZKhsdEHFjRTcrLBFSMkQlKC8DOi4WJjwtI1c4P/xAAaAQEAAgMBAAAAAAAAAAAAAAAABAUCAwYB/8QANxEAAgIBAgMECQIGAwEBAAAAAAECAwQFERIhMRMUQVEVIjI0UmFxgZEjoSQzQrHR8GLB4fFD/9oADAMBAAIRAxEAPwDuKAIAgCAIAgCAIAgCAIAgCAIAgCAIAgCAIAgCAIAgCAIAgCAIAgCAIAgCAIAgCAIAgCAIAgCAIAgCAIAgCAIAgCAIAgCAIAgCAIAgCAIAgCAIAgCAIAgCAIAgCAIAgCAIAgCAIAgCAIAgCAIAgCAIAgCAIAgCAIAgCAIAgCAIAgCAIAgCAIAgCAIAgCAIAgCAIAgCAIAgCAIAgCAIAgCAIAgCAIAgCAIAgCAIAgCAIAgCAIAgCAIAgCAIAgCAIAgCAIAgCAIAgCAIAgCAIAgCAIAgNetro4W5pHBre39BuVrtuhVHim9kbKqZ2y4YLdmvw/jUE5IikDiOViD4EC61U5dN3KEtzbdiXU87I7H3xbiTKeMvkva4AA3JJ5BZX5EKYccjHHx53z4IHjw/jsE2jJG3/pPmnwKwpzKbfYlzM7sK+n248iSupRFMoAgMXQGUAQBAYug3PGsq2RML5HZWi1zrzNht2la7LI1x4pckZ11yslwwW7I760Uv3w8HfJRvSON8RL9G5XwEnTVDZGB7DdrhcHrUuE4zjxR6EOcJQk4yXNHqsjEIAgMXQGUAum4MXQBzgNzZeNpdT1Js8XVkY3kYP7h81g7a1/UjNVTfSL/BllXGdnsPc4FFbB9GeOua6pnrdbNzAygCAIAgCAIDBQHPfpAe7yloPohgLeq5Jufgua1hy7ZJ9NjqNDjDsm113ILhT3NniLPSD22t2kAjwVfjNq2PD13RZ5UYypkpdNmSWLuL9PPZp/dx3a3tPNylajldtZsuiIelYnYVcT6si6CVrZWOeC5rTcgc7ageNlDpnGE1KS6E3IhKdbjF7bk9V4tqZLiJuQcsrS93j/wrOzU8mz+Wtl+Srq0rGr/mS3fzexpltdJraoN/xBR332zrxEjfAr+E1phVQ6u6ZnaS4Dx2WqSyaub3Ruh3S7ktmSXCsYTRkCU9Kznf0h3Hn61Kx9Vtg/1OaImTo9U03X6r/Y6DR1LZGNew3a4XBXSV2RsipR6HL2Vyrk4S6o08Q1zoKd8jLFzctr3I1cBy71pzLpVUuceqN+HTG66NcujKZ9d6j+mL2Xf+yo/TF3ki/eh07dWTsuNoANA95trZthf+4hT5avSkurZWx0W+XkkQvH8WCohdEIy3Nl1LhycDsB2KDl6mrq3BRLDD0mVFqscuhXIqZ7vRY53c0n4KrjVOXSLLiV1cfakl9y0cOreIRxtjjg81osLxm/iSFbU25sIKMYcl8ikup0+c3Oc+b+Z7ycT4kNTD4MB9wK2PJ1Bf0/t/6a44+mN7Kb/P/hH/AFzqWmxEdxuCwj9VH9LZCezS/BK9DY0o7xb/ACWDD2K2zvEb25Hnaxu13Z2FWOHqUbpcElsyrztKljx44PeJ644eRSEtJBzs1BIO/WFnqknHHbT8jDSYqWSlJeDOeeVP/rf7bvmuY7WfxM6zsa/hRPUOLnwwNjawOc293PJO7idvX1qzq1WVdShFbvzZU26PG21zk9k/BGpPiKqlNg9w/wCmMW+Gq0yz8m3kn+CRHT8SnnJfkwzgdZLqY5Dfm91vzFeLEy7OezDzsOrkmvsjciwTUH0jG3vcT8At8dIvfVpGiWtY66Js93YFkA0lYXDlYj3rZ6HsXSfM1LXK2/WhyISKtqKaQtD3Mc02c29xp2HQqArr8ebW7TLJ0Y+VBSaTRecL4i8pBY8BsrRfTZw6x1d3ar/Az1euGXtHN6hp7xnxR5xZYVZFYEAQBAEBgoCtcfraSSUQT7j+caBhP8ubl8FV5duLZPsrOvmWuHTl1w7arp5ef2Irj3D4aKK8Qc6SS7WvcbhgPpEECwJGnrUPKoqxa9616z8Sbh5F2ZZta/VXh5lY4dQvmkEcYuT4AcyTyCqaKZ3S4Yl1kZEKIcUz04pBHG/o43Zy3R7+RdzDR1BZZEK65cEee3iYYtllkeOa236IueC61/Q/vnxhg0ju4B9u3Xbq5q90y2XZ/qNbeHmc9qtMe1/TT38euxYvLovvGe235qy7av4kVfY2/C/wYdPE/wA3Mx2bS2Zpv2W5px1z5Npjgth62zW3yOW8cohDUSRjZp83uIuPiuRy6VVbKCO1wrndRGb6lx+jyYmB7T/K/TsDgD8bq80ebdTi/BnP63BK9SXijfxp9il/s/O1SNS92kRtL96h/vgcxXJLqdmy80OGqMNBfLnJANjI1o8AugqwMThTlLf7nM3almNtRjt9iapaekj9DoR62k+JVhCGLD2dv2K6yeXZ7XF+5uiti5SR+035rcrql4o0Oi1/0v8ADM+XxfeM9tvzXvb1/Eh2Fvwv8MweIRfeM9tvzR31fEh2Fvwv8HNsVcQZPUF0Y80ANva2a3P/ADqXL6hfG27ePQ63TKJ007T8f2PXBtGZKtp/lj89x+A9Z+BWWl1Od6fgjDVrlDHcfFlrx39jP42fFXGre7v7FJo/vS+5zhcqdgWHhHDKZscctVJpISGsFxsbEuI1t4K2x8fHUFZdLr4FNlZeRKcqqI+z4lu4nURUlMXxNaLi0YaBqXbHt6/Uri+deNQ5QX0KPHrtyr1Cb+pUOHYuqI7BxEjf+rf1OH63VNTql8HtL1kX1+j0TW8fVZ0GiqC+Nr3NLCRctJBI9YXSV2ccFJrY5W2ChNxT3Oc8Q49IKySWJ1hfKOYc1uguOd9/WuYuzbFkOcGdZj6fW8aNdi/yaXGeIeUS9JlyktaHAbEgWJHZso+VerrOPYlYeN3evg335s28HyWrYu3MPFpW7TZbZMfwaNWjxY0vlsdRXWnGhAEAQBAfLhdePmth4nPMR4XkizSMJkZqXX9Nt9yesdq5rO06dbdkXujqdP1SuxKua2fh5H1hXi4NqWez4n6Nza5TybfqPLqKywMri/Qt5p9DzUsRw/iaeTXUkeK0XkNPIKdriZXavtfo29V/Gx7VKvp7pVJUpvfx8iHj3d9vi72lt4ebIfgmFXzxmRx6NtvMuLl3bbqUHG06dsOOXL/ssMvVYUT7OK38yvkKsa2exbR2aTLNwjCHTwtl6TLmvpkvaxI3urbG0vtq1Pi23KbK1bsLXXw77EvwvBvQzMk6W+Q3tktfQ87qbj6X2VinxdCBk6v21Tr4Nt/mQGN/tjvws+CrNV94Za6P7t92TX0cejN3s+BU/RfZkV2ur14fRk9iajfNSvjjF3Oy2FwNnAnU9gVjm1StpcYdSswbY1XxnPoii/VKr+7Hts+a570Xkb+z+6Oler4vhL9mTbcBtsLyuB5+aFYLRo7e0yteuy35QRo8dwm2ngdKJC7Ll0IA3cG/qo+VpkaKnPi3JOJq0r7VW4pblWsqcvC0cBwo2ogbIZC0kuFg0HYkK3xNMjfUpuWxSZuqyx7nWo77Eh9QmffO9kKT6Fj8TIvp2fwI1eJYIc1l4X53Ddps2/cdvFartHko71vdm6nW4yltZHZFnw9wgU0WXdx1e7rPyCtsPFWPXt4+JT5uW8mzi8PA0sd/Yz+NnxUfVvd39USNH96X0ZzdcqdgWOTgnSUEU8Yu9gfnHW0Pdr3j4K2lidpixsj1RSwzezzJVS6N8vqQMlS9zGsLiWtvlHIX3sq52zcVFvki1jVCMnNLZsm+F4VkmpzKCAT/AKbf6rb3PLsU/H02dtPaJ8/ArMnVYU39m1yXU8I+PVEUb4HE7FvnekzkQCsFnX1RdUjY9Px7pxuj9fqRtDRvmkbGwXcfAdZPYolNUrZKEepNvuhTBzl0JDE3DW08rI26/u2knrcS65UjPx40TUF5Ii6dkSyK3OXmz4wt9sh/F/4lNP8AeYGWp+6zOrLrziggCAIAgCAwQvPkDl3G6YRVzmx7CRhAHIuINvErlMitQy+GPmjscSx2YW8vJ/sXHEXD6mV7TBKGNDbOBe5tzfewBV3mU32NdnLYoMG/Hqi+1hxET+w68D7QLDl0j/8A1ULumYl/MJ3fcDf+X+y/yUwqil15nRLmky0cH4TWPhY6KYMjN8o6RwtqeQHWrfGxsqdScJ7IpMrLw4WyjZXuyT4Tw2rEzS+pa9jHee0Sudy2IspePRlKxOU90uvMhZWRiOpqNfC30exAY0P8bJ2Bn5QqzVPeGW2kL+FX3Jz6OR5k34mfAqx0VerJlbrr9eC+TLiVdlCQmJn1IazyUEm5zWy7W09JQM55CS7En4Cxm32/Qgem4p/S7wi+aruLUfL+xacGl+f9zS4zLXmF3lAIi83NcM6xb0dd7LRkyzHW+1Xq/Y34scBWrsn633K4qkuixcFkrhCPJwTHd1tGb319LXdWuLLMVa7JcvsU+XHAdr7Z+t9zafWcSBsdD29EP1W53Z6ez/6I6q0181/2SvAJK4zDygER2dfRm/L0dVMw5Zjs/VXq/Yh5scFVfoP1vuWgK1Kcr2O/sZ/Gz4qt1b3d/VFpo/vS+jObrlTsCbfx4ijZTx3HpdI7rBcTlHq3Vi81rHVMfuVUdPTyXfP7Ea/h8ghbMWkRuNgf85fJRnRZGCsa5E2OTVK11J80T+FamSnY6V5y0+uh3e7l0Y6789lZYFllEXZLlD/ehU6lXXfNVwW8/wDepCcRq31M7n2u550aByGw7dFXX2yyLXLbmyzx6oY1KjvyR40VY+F4fG4tcP8ALEcwsKrJ1S4o9TZdTXdDhmt0SGJKmSV8T5W5XOiboOYu6xtyv1KTnTnZKM5rZtETTq4VxlCD3SbM4Qbeti7C4/7SmnLfJj/vge6q9sWX++J1JdccYEAQBAEBhAQeI8Qspmlos6UjzW9Xa7sVfmZ0KFsucvIsMHAnkS3fKPmVLClG6oq+kfqGHpHnrd/L79fUqbT6pX5HHLw5l5qVscbG7OPjyX/ZnHEx8sIuRZrANey/6rLVZyWRsn4IaPXHu2+3izewLxFrRLG9wBdYtzHfSxAut+l5CSlGbIusY0nKE4LkVF25VLPmy/h7K+xaYOOwtoBATJnLXDzBbKcxI1JHuVxDNqjiqpt7/Io54F0sx2pLbfxIfDvEHQ1DCDo4hrxycCbfrdQcLIlVatvFlhn40baHuui5HvjA/wAbL/b+Rqz1L3mRhpK/hY/csv0ds/cSHrkt4Nb81a6Mv0pP5lPrj/XS+RbFcFKYsgMoCBxt9ik74/ztVfqnu0iw0r3qJzNcmdodJwSf4JvfJ+YrqdM5Yqf1OO1bnlv7f2Od1c7pHl8hJcSb35di5u2yU5uUup1dNUK4KMFyOg4EqXvpiHknI4taT1WBtfsvZdJpVkp0+t4HK6vVCu/1fFFjVmVZXsd/Yz+NnxVZq3u7+qLTR/el9Gc3XKnYFy4BhmKaKGV1/wCbO3k+zjbu7etX+Hp9dsIWP7/M5vN1K2qyypfZ+RY+PTxw0zi+POwWGQAW30v1C9lZ5dkKqW5R3XkVWJXO29KMtn5nPKyslq5WgC52jjbs0dQH6rmbLbcqail9EdXVTTh18Tf1b8S8YZw62nbmfZ0pGp5NHUPmr/BwI0LeXORzefqEsiW0eUUazsJtNYZTbovTy9b77d3NYPTYvI4/Dr9zYtVmsbsl7XTf5EJj/wC1N/8Arb+ZyrtX/npfItNE/kP6mtglt61nYHn/AG2/VatKW+QjbrD2xn9UdNXVnIBAEAQBAR3Hem6F3k9uk7d7c8vLN3qNldr2b7LqSMXsu1Xa+ycpnzZjnvmuc197873XHz4uJ8fU7ivg4VwdDpGDKDoqUE+lJ557j6I8LeK6nTaOypW/V8zkNUyO2ve3RcjUxbhx07hJFbOBYtJtmA2sevVaNRwJXNTh1N+majHHThPoVT6tVV7dC7xb81T+j8n4f7F56Txdva/ub1Jguod6RZGO05j4N096kV6RfL2tkRrdaoj7Kb/Yl6TDdJEbTSh7xu1zg0ezv4qbXp+NW/Xlu0QLdSy7V+nHZPyI5nDaaGodJJMwxtdmiY12Zx5gEDkCoyx8eq12SlyXREl5OTdSqoQfE+rZXuJVZllfIdM5Jt1dQ8FWX29rY5+Zb41PY1KHkdIwjRmKkYCLF13kfi291l1GnVOuhJ+PM5HUrlbkSa8OR9Yj415KxrsmfM7Lva2l+pe5uX3eKltvueYOH3mbjvtsQP18/wCz/v8A+FXemv8Ah+5a+gf+f7D6+f8AZ/3/APCemv8Ah+49A/8AP9jR43izyiF0XRZc2XXNfZwO1uxR8rU+3rcOHYkYuk9harOLfYrKqS6LJwPFXk8Ii6PNYuN81tzfaytcTU+wrUOHcpszSe8Wuzi23NKu4hBK8vMBaSbuyy2B9WXRR7MiiyXE4fub6cbIqhwKz9v/AEl6TGTYmBkdOGtbsM//AApterRriowhy+pCs0adsnKVm7fyLLh3jPlUbn5cmV2W178gb7dqtsPK7xFy222KfOxO7TUN99zUx39jP42fFaNW93f1Rv0f3pfRnN1yx2B07Bv2KL+/87l1um+7ROK1P3qRMSxB7S1wu1wIIPMFTZRUlsyDGTi1JdUaHCOBxUwPRjU7uOptyF+pR8fEqo34F1JOTmW5G3G+hJKURSGqcTQRvcyRzmuYbEFpN+oi3JQrM+muTjN7NE6vTr7YqcFumUPEnExUVBe0ENsGtvvYX195XOZuQr7eJdDp9PxXj08MupuYE+2D8D/0W/SV/EfYj617t90dKXUnJBAEAQBAYQEPxnDsVQQ4+a8EXcP5gDqD1qFkYNdzUn1JuNn20JxT5Ml2NAAA2GgUxJLkiE3u9zK9AQCyArnFcIsnldIZHNLrXAAtoAP0VZkaZC6xzbaLXG1WyitQUVyNT6hx/ev8GrR6Fr+Jm/07b8KNygwfBG4OOaQjUZrWv3AarfVpdNb4nz2I12rX2x4eiZNU1ZHISGPa4jcNINvBT42Qk9osr51zgt5LY+qmkZIAJGNeBqA4A2PrSdUJraS3Fds4PeL2Nf8AYtP9zH7AWvulHwI297v+NmP2LT/cx+wE7pR8CHe7/jZn9i0/3MfsBO6UfCh3u/43+R+xaf7mP2AndKfhR73y/wCN/kfsWn+5j9gJ3Sj4Eed7v+N/kfsWn+5j9gJ3Sj4EO93/ABv8j9i0/wBzH7AXndKPgQ73f8b/ACbFNSMjBEbWtB1IaANevRbYVQgtorY1TsnN7ze5811EyZmSRuZtwbajbbZLaoWx4ZrdHtVs6pcUHsyP+q9L90PF3zUb0fj/AAkv0nlfGSVHSNiYGRizRew7zfn3qVXXGuPDHoQ7LJWScpPds9wszAIDCAjeK8DhqP8AUb5w2cDZ3dfn61Fvw6r/AG1z8yVj5t1HsPl5EFNgNn8krh3gH4WVfPRoP2ZMs4a5Ne1BMk8PYcbSlzs2d7ha9rADqA/zZS8PAjj8992Qs3UJZOy22SJ1TyvCAIAgCAwUBBVXACS53lE4vd1g+wHOw7FAsw925cbJ9WbwpR4Iv7FdwrBJVGQPnmGTLbK8879fcqzBhO9yUpvkWupThjqPDBc/kW6lhbSxnPK4tvculde2wtdXMIxx4etLl8yjslLIn6sefkjwGKaW9ulHfZ1vGy1+kMdPbiN3o3J234f7EtFKHNDmkEEXBGxHWpkZKS3RCknF7M8K7iEUIvK8NB2vz7hzWuy+Fa3k9jZVRZa9oLc1qXj1PI4NbIMx2BBaT3ZgLrVDMpk+FS5m2eFdBcTjy/JJKS+hFKLgupZG+pfI4NaMtyfxOVBptkITslJ7f6zotVrlZCqMFv8A/EWih49TzOyxyAu5DUX7rjVW9eZTZLhjLmU9uFfVHinHZEkXW3UjcikRNielabGZp7gT7wFEln46e3ETI6fkS6RJCirY5m5o3hw2uOXYepSK7YWLig90R7aZ1S4ZrZnpPO1jS57g1o3JNgFlKcYreT5GMISm9ordkYMTUt/9Ud5DgPaIso3fqPiJXo/I+H+xKscCLg3B2I5qUmmt0RGmuTPpengQEXV8fp43ZXSjMNwAXEd9gos8ymEuFy5kqvCvnHiUeRs8P4jFMCYnhwGhtfQ9oK2VXQtW8HuarqLKWlNbbmK/icUIBleG32vue4DUpbfXUvWex7Vj2W+wtzyo+OQSuyskGb+kgtJ7g4C6wry6py4U+ZnZiXVx4pR5EgSpO5GRHHj1PlLumblabE9p5W5nRRe+U7N8XQldyv4lHhe7FDxyCY2jkaSBexuDYc9V7VmU2PaMhdhX085x2PF2JqUOy9M3wJHtWssHn46e3EZrTslx4uAlmPDgCDcHUEc1LTTW6IbTT2Z9L08CAIAgCAID4m9E9x+Cxn7LPY9UUv6OfSn7mfFypNI9qZf630rLbxGONzD02XICCc22huLq4uUHH9ToUdLsU/0+vyKziLikEtPIyFhksB5zWeYyxGub5KqzL6Z0yhWt/ntyX3LfBxrq74zse3yb5v7G/gZ38G3sc8erMpGltvHRG1ZJZL2Ijg/8VxKV8moizZAdQLOyt/UqHjPvOXKU+i6E7J/hsKMI8nLqS2NaJr6Vz7edHZwPMagEX9amalTGVLl4og6Va4ZCj4S5G3hetM1Kxzjdwu1x6y3S/wAFtwrnbQpPqatQpVORKK6FWwbQNlqJXPFxGbgHUElzrEjnZVWm0xsvm5eBcarfKuiEY+P+EbePKJrBHNGA14dYkC19C4HTmCFu1WqMFG2PJo0aPdKxypnzWxa6OYSQscdnsBPrGqt65Kdab8UU1kXXY0vBkS/idLEOhiaJDa3Rxsz+o8vEqHK/HguCK3fkuZMWPk2PtJvb5t7ER9H/APqzi1hpp1ecdPUoekfzJroTtZ/l1vqfWKpDPWw01zku0uHWXc/Z+K9zpO3IhR4eJ5p8VVjTv8fAtVVQsfEYi0ZC2wFtuq3UrWymEq3DbkU9d04WKafMrWAKt2WWFxuIyC3suSCPEe9Vuk2S9ap+Ba6xVHeFsf6i3q5KQhcXV7oaVxYbOcQwHqvuR22uoOo3OqhuPUn6ZRG7IUZdOp44M4e1lM19hnk84nnubDwWvTaIxpUtub5meqZEp3uPguRNsga0ucAAXekQLXtzKnxjGO7SK9ylJJNlOwsPKayaeTXJ6AOwuSBbuA96pcFdvkTtnz26F7qH8PjQphy36m/jukBpxKNHxubYjQ2JA37yCpGq1p08a5NEfR7X23ZvpIlOB1hmpGSHctId3tu0n3KVjWu2hTfkQ8qpVZDgvBlXwJQRyOle9ocWlobcXAve+h7lV6XTCcpykt2mW+sX2QjCMXtujzxHw5g4hExrQ1smTMG6DVxB22uFhmUxWXGK5J7GeDfN4U5Se7W+xNYs4ZE2jeWxtaWZcpAAI84DfuU7UMetY72XQr9NybXkreTe/U2sGOJoo78sw8HGy26c28eO5p1RJZUticU8gBAEAQBAEB8T+ie4/BYz9lnseqKV9HXpT9zPi5Umj+1Mvtc6Vn3jqT99TteSIjYu6vSAd4Be6pJ9pBP2fH8nmkQXZWSj7Xh+CRxLWwso3MYW+e20bWka7agDkBqpGbbVHHcY+PRIi4NN08pSknyfNsxgSQeSNbcXzP0vr6XUmlSj3dLfnzGsRfeW9uXIjeDfw3EpY36CXNkJ0Bu7M39R3qLjfw+XKMv6uhLyv4nChOPNx6ktjWsaylc0nzpLNaOZ1BPuUzU7YxocfF8iFpdLlkKXgubNnCtEYaRjXCzjdzh1FxvbwstuDU6qEn1NWoXK7IlJdOhW8D1bWVEzXEAv9G/MhxuPeqzTLIxumpPbf/Ja6tXKVMJRW+3X8G3jyoz9FAzznudew3GhA+PuW7VbFPhqjzbNGj18HFfLkkjcxQ10XD8jL6CNjiOrQH5etbs1SrxOGPyNOnuFuZxS+bPrDlTTxUTHBzG2beQ3F83MHnde4c6K8dNNGOdXkWZLi0/l9CIwJO3p5yTbNYgHQ6uOnvCh6VNdrN79Sdq9clVWvL/B64pYYa2Got5l2hx6iNLez8Cs89OrJhc+hhp0ldizo8fAtdTWsZEZC4ZAL369NLdatrLoRrc2+RTQpnKzgS5lY+j+ldaWZwsJCA3tsSSfE29Sq9JrfrWvxLbWbFvGqL9ksFTxmGOUROeA91rCx57XPK6sZ5VUJ9m3zKyGJbOvtIrkaWMqN0lI7KLlhD7dgvf3ErRqVTsoaXVcyRpd0a8hOXjyPnBle2SlYwEZoxlcL676HussdNvjOlLfmuRlqlEoXuTXJ89yZiqGPLmtcCW6OAN7XGxU+M4y3Se5XuEo7NrbcqGFf4asmgfoXeh22JI8QfcqbBfYZE6p+PQvNQ/iMaF0PDqb+PKsCnEW75HNsOdgQdu+w9a36rbFVcC6vYj6RU3d2j6RTJPgVGYaRjHbhpJ7C67iPepWLU6sdRfkRMu5W5EprzIH6O9p/wATP/JQNI/r+pZa3/8An9P8HxiT/wCTp/8A8/zuWGb77X9jLB9xs+5N4x+xS/2/nap+o+7yK7TPeofU+MF/Yo+9/wCYrHTPdomWq+9S/wB8CdVgV4QBAEAQBAfLxfRePnyHR7mnw7hMUBcYmZc1r6k3ttue1aaseuptwW25vuybbklY99j74hw+OZuWVocNx2HrB5L22iFq2mjGm+dMuKD2ZrUXAKeK+SMXcCCTckg7i5WuvDpr9lG63Nvs9qR9cN4LDA4uiZlJ0JuTp1ar2nFqpe8FtuY35d162se+x7V/DYpxaVgdbbrHcRqFnbRXb7a3NdN9lL3g9jWpcPwMeHhl3DYucXEd1zotcMOmD323fz5m2zNumuFvl8uRJqSRSNPAacx9GY25bl3O9zub7qM8Olx4eHkSVmXqXFxczPD+BQQOzRsAd1kkn1E7JTh01PeKPbsy65bTZITRNc0tcAWkWIOxUiUVJbMjxk4viXUiafDNMx+YRC41FySB6iosMCiEuJRJdmo5E48LlyPb9gwdN02QZ75r3Nr9dtrrLudPH2m3Mw77d2fZcXI3aiBr2lr2hzTuCLhb51xmuGS3RHhOUHxRezIsYYpvu7gbNLnFo/tvZRVgUeRLeo5G3X9luS7GACwFgNgOSlpJLZEJtt7s0qjg8L5RK5gL22sdeW1xzWmeLVKfG1zJEMu2FbrjLkzeUgjkTU4apnuLjHYnfKS2/qChzwaJPicSbDUL4R4VLl+TeoKCOFuWJgaNzbn3nmt9VMK1tBbEa26dr4pvc+OIcLint0rA62x2I7iNVjbj12+0jKnItpfqM8aPgUET87WXfyc4lxHcTssK8OqD4kufz5myzMusXC3y/BIkXCktboi+JqcP4XFBm6JuXNbNqTe3ee1aqqK6t+Bbbm67Isu243vsfNTwqKSVsj23e22U3Oljcc15PHrnNTa5o9hk21wdcZcme9ZSNlYWPF2ncajY35LZZXGyLjLoa67JVSUoPZoUVGyJgZGMrRewuTub815VXGuPDFbIW2SslxSe7NhbDAIAgCAIAgCAIAgCAIAgCAIAgCAIAgCAIAgFkAQBAEAQBAEAQBAYsgMo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29892" name="AutoShape 4" descr="data:image/jpeg;base64,/9j/4AAQSkZJRgABAQAAAQABAAD/2wCEAAkGBxQSEBQUEhQVFRQUFxQXFBgXFBYVGBUaFxUWFhcWGBQYHSggGBwmHBcXIjIhJSkrLi4uGB8zODMsNygtLisBCgoKDg0OGxAQGzQkICQ0LC80NDQ0LCw0NDQsLCwsLDQsLDQsLCwsLCwsLCwsLCwsLCwsLCwsLCwsLCwsLCwsLP/AABEIAMIBAwMBEQACEQEDEQH/xAAbAAEAAgMBAQAAAAAAAAAAAAAABQYBBAcDAv/EAEQQAAEDAgQCBQgHBwMEAwAAAAEAAgMEEQYSITEFQRNRYXGRFCIygZKhsdEHFjRTcrLBFSMkQlKC8DOi4WJjwtI1c4P/xAAaAQEAAgMBAAAAAAAAAAAAAAAABAUCAwYB/8QANxEAAgIBAgMECQIGAwEBAAAAAAECAwQFERIhMRMUQVEVIjI0UmFxgZEjoSQzQrHR8GLB4fFD/9oADAMBAAIRAxEAPwDuKAIAgCAIAgCAIAgCAIAgCAIAgCAIAgCAIAgCAIAgCAIAgCAIAgCAIAgCAIAgCAIAgCAIAgCAIAgCAIAgCAIAgCAIAgCAIAgCAIAgCAIAgCAIAgCAIAgCAIAgCAIAgCAIAgCAIAgCAIAgCAIAgCAIAgCAIAgCAIAgCAIAgCAIAgCAIAgCAIAgCAIAgCAIAgCAIAgCAIAgCAIAgCAIAgCAIAgCAIAgCAIAgCAIAgCAIAgCAIAgCAIAgCAIAgCAIAgCAIAgCAIAgCAIAgCAIAgCAIAgNetro4W5pHBre39BuVrtuhVHim9kbKqZ2y4YLdmvw/jUE5IikDiOViD4EC61U5dN3KEtzbdiXU87I7H3xbiTKeMvkva4AA3JJ5BZX5EKYccjHHx53z4IHjw/jsE2jJG3/pPmnwKwpzKbfYlzM7sK+n248iSupRFMoAgMXQGUAQBAYug3PGsq2RML5HZWi1zrzNht2la7LI1x4pckZ11yslwwW7I760Uv3w8HfJRvSON8RL9G5XwEnTVDZGB7DdrhcHrUuE4zjxR6EOcJQk4yXNHqsjEIAgMXQGUAum4MXQBzgNzZeNpdT1Js8XVkY3kYP7h81g7a1/UjNVTfSL/BllXGdnsPc4FFbB9GeOua6pnrdbNzAygCAIAgCAIDBQHPfpAe7yloPohgLeq5Jufgua1hy7ZJ9NjqNDjDsm113ILhT3NniLPSD22t2kAjwVfjNq2PD13RZ5UYypkpdNmSWLuL9PPZp/dx3a3tPNylajldtZsuiIelYnYVcT6si6CVrZWOeC5rTcgc7ageNlDpnGE1KS6E3IhKdbjF7bk9V4tqZLiJuQcsrS93j/wrOzU8mz+Wtl+Srq0rGr/mS3fzexpltdJraoN/xBR332zrxEjfAr+E1phVQ6u6ZnaS4Dx2WqSyaub3Ruh3S7ktmSXCsYTRkCU9Kznf0h3Hn61Kx9Vtg/1OaImTo9U03X6r/Y6DR1LZGNew3a4XBXSV2RsipR6HL2Vyrk4S6o08Q1zoKd8jLFzctr3I1cBy71pzLpVUuceqN+HTG66NcujKZ9d6j+mL2Xf+yo/TF3ki/eh07dWTsuNoANA95trZthf+4hT5avSkurZWx0W+XkkQvH8WCohdEIy3Nl1LhycDsB2KDl6mrq3BRLDD0mVFqscuhXIqZ7vRY53c0n4KrjVOXSLLiV1cfakl9y0cOreIRxtjjg81osLxm/iSFbU25sIKMYcl8ikup0+c3Oc+b+Z7ycT4kNTD4MB9wK2PJ1Bf0/t/6a44+mN7Kb/P/hH/AFzqWmxEdxuCwj9VH9LZCezS/BK9DY0o7xb/ACWDD2K2zvEb25Hnaxu13Z2FWOHqUbpcElsyrztKljx44PeJ644eRSEtJBzs1BIO/WFnqknHHbT8jDSYqWSlJeDOeeVP/rf7bvmuY7WfxM6zsa/hRPUOLnwwNjawOc293PJO7idvX1qzq1WVdShFbvzZU26PG21zk9k/BGpPiKqlNg9w/wCmMW+Gq0yz8m3kn+CRHT8SnnJfkwzgdZLqY5Dfm91vzFeLEy7OezDzsOrkmvsjciwTUH0jG3vcT8At8dIvfVpGiWtY66Js93YFkA0lYXDlYj3rZ6HsXSfM1LXK2/WhyISKtqKaQtD3Mc02c29xp2HQqArr8ebW7TLJ0Y+VBSaTRecL4i8pBY8BsrRfTZw6x1d3ar/Az1euGXtHN6hp7xnxR5xZYVZFYEAQBAEBgoCtcfraSSUQT7j+caBhP8ubl8FV5duLZPsrOvmWuHTl1w7arp5ef2Irj3D4aKK8Qc6SS7WvcbhgPpEECwJGnrUPKoqxa9616z8Sbh5F2ZZta/VXh5lY4dQvmkEcYuT4AcyTyCqaKZ3S4Yl1kZEKIcUz04pBHG/o43Zy3R7+RdzDR1BZZEK65cEee3iYYtllkeOa236IueC61/Q/vnxhg0ju4B9u3Xbq5q90y2XZ/qNbeHmc9qtMe1/TT38euxYvLovvGe235qy7av4kVfY2/C/wYdPE/wA3Mx2bS2Zpv2W5px1z5Npjgth62zW3yOW8cohDUSRjZp83uIuPiuRy6VVbKCO1wrndRGb6lx+jyYmB7T/K/TsDgD8bq80ebdTi/BnP63BK9SXijfxp9il/s/O1SNS92kRtL96h/vgcxXJLqdmy80OGqMNBfLnJANjI1o8AugqwMThTlLf7nM3almNtRjt9iapaekj9DoR62k+JVhCGLD2dv2K6yeXZ7XF+5uiti5SR+035rcrql4o0Oi1/0v8ADM+XxfeM9tvzXvb1/Eh2Fvwv8MweIRfeM9tvzR31fEh2Fvwv8HNsVcQZPUF0Y80ANva2a3P/ADqXL6hfG27ePQ63TKJ007T8f2PXBtGZKtp/lj89x+A9Z+BWWl1Od6fgjDVrlDHcfFlrx39jP42fFXGre7v7FJo/vS+5zhcqdgWHhHDKZscctVJpISGsFxsbEuI1t4K2x8fHUFZdLr4FNlZeRKcqqI+z4lu4nURUlMXxNaLi0YaBqXbHt6/Uri+deNQ5QX0KPHrtyr1Cb+pUOHYuqI7BxEjf+rf1OH63VNTql8HtL1kX1+j0TW8fVZ0GiqC+Nr3NLCRctJBI9YXSV2ccFJrY5W2ChNxT3Oc8Q49IKySWJ1hfKOYc1uguOd9/WuYuzbFkOcGdZj6fW8aNdi/yaXGeIeUS9JlyktaHAbEgWJHZso+VerrOPYlYeN3evg335s28HyWrYu3MPFpW7TZbZMfwaNWjxY0vlsdRXWnGhAEAQBAfLhdePmth4nPMR4XkizSMJkZqXX9Nt9yesdq5rO06dbdkXujqdP1SuxKua2fh5H1hXi4NqWez4n6Nza5TybfqPLqKywMri/Qt5p9DzUsRw/iaeTXUkeK0XkNPIKdriZXavtfo29V/Gx7VKvp7pVJUpvfx8iHj3d9vi72lt4ebIfgmFXzxmRx6NtvMuLl3bbqUHG06dsOOXL/ssMvVYUT7OK38yvkKsa2exbR2aTLNwjCHTwtl6TLmvpkvaxI3urbG0vtq1Pi23KbK1bsLXXw77EvwvBvQzMk6W+Q3tktfQ87qbj6X2VinxdCBk6v21Tr4Nt/mQGN/tjvws+CrNV94Za6P7t92TX0cejN3s+BU/RfZkV2ur14fRk9iajfNSvjjF3Oy2FwNnAnU9gVjm1StpcYdSswbY1XxnPoii/VKr+7Hts+a570Xkb+z+6Oler4vhL9mTbcBtsLyuB5+aFYLRo7e0yteuy35QRo8dwm2ngdKJC7Ll0IA3cG/qo+VpkaKnPi3JOJq0r7VW4pblWsqcvC0cBwo2ogbIZC0kuFg0HYkK3xNMjfUpuWxSZuqyx7nWo77Eh9QmffO9kKT6Fj8TIvp2fwI1eJYIc1l4X53Ddps2/cdvFartHko71vdm6nW4yltZHZFnw9wgU0WXdx1e7rPyCtsPFWPXt4+JT5uW8mzi8PA0sd/Yz+NnxUfVvd39USNH96X0ZzdcqdgWOTgnSUEU8Yu9gfnHW0Pdr3j4K2lidpixsj1RSwzezzJVS6N8vqQMlS9zGsLiWtvlHIX3sq52zcVFvki1jVCMnNLZsm+F4VkmpzKCAT/AKbf6rb3PLsU/H02dtPaJ8/ArMnVYU39m1yXU8I+PVEUb4HE7FvnekzkQCsFnX1RdUjY9Px7pxuj9fqRtDRvmkbGwXcfAdZPYolNUrZKEepNvuhTBzl0JDE3DW08rI26/u2knrcS65UjPx40TUF5Ii6dkSyK3OXmz4wt9sh/F/4lNP8AeYGWp+6zOrLrziggCAIAgCAwQvPkDl3G6YRVzmx7CRhAHIuINvErlMitQy+GPmjscSx2YW8vJ/sXHEXD6mV7TBKGNDbOBe5tzfewBV3mU32NdnLYoMG/Hqi+1hxET+w68D7QLDl0j/8A1ULumYl/MJ3fcDf+X+y/yUwqil15nRLmky0cH4TWPhY6KYMjN8o6RwtqeQHWrfGxsqdScJ7IpMrLw4WyjZXuyT4Tw2rEzS+pa9jHee0Sudy2IspePRlKxOU90uvMhZWRiOpqNfC30exAY0P8bJ2Bn5QqzVPeGW2kL+FX3Jz6OR5k34mfAqx0VerJlbrr9eC+TLiVdlCQmJn1IazyUEm5zWy7W09JQM55CS7En4Cxm32/Qgem4p/S7wi+aruLUfL+xacGl+f9zS4zLXmF3lAIi83NcM6xb0dd7LRkyzHW+1Xq/Y34scBWrsn633K4qkuixcFkrhCPJwTHd1tGb319LXdWuLLMVa7JcvsU+XHAdr7Z+t9zafWcSBsdD29EP1W53Z6ez/6I6q0181/2SvAJK4zDygER2dfRm/L0dVMw5Zjs/VXq/Yh5scFVfoP1vuWgK1Kcr2O/sZ/Gz4qt1b3d/VFpo/vS+jObrlTsCbfx4ijZTx3HpdI7rBcTlHq3Vi81rHVMfuVUdPTyXfP7Ea/h8ghbMWkRuNgf85fJRnRZGCsa5E2OTVK11J80T+FamSnY6V5y0+uh3e7l0Y6789lZYFllEXZLlD/ehU6lXXfNVwW8/wDepCcRq31M7n2u550aByGw7dFXX2yyLXLbmyzx6oY1KjvyR40VY+F4fG4tcP8ALEcwsKrJ1S4o9TZdTXdDhmt0SGJKmSV8T5W5XOiboOYu6xtyv1KTnTnZKM5rZtETTq4VxlCD3SbM4Qbeti7C4/7SmnLfJj/vge6q9sWX++J1JdccYEAQBAEBhAQeI8Qspmlos6UjzW9Xa7sVfmZ0KFsucvIsMHAnkS3fKPmVLClG6oq+kfqGHpHnrd/L79fUqbT6pX5HHLw5l5qVscbG7OPjyX/ZnHEx8sIuRZrANey/6rLVZyWRsn4IaPXHu2+3izewLxFrRLG9wBdYtzHfSxAut+l5CSlGbIusY0nKE4LkVF25VLPmy/h7K+xaYOOwtoBATJnLXDzBbKcxI1JHuVxDNqjiqpt7/Io54F0sx2pLbfxIfDvEHQ1DCDo4hrxycCbfrdQcLIlVatvFlhn40baHuui5HvjA/wAbL/b+Rqz1L3mRhpK/hY/csv0ds/cSHrkt4Nb81a6Mv0pP5lPrj/XS+RbFcFKYsgMoCBxt9ik74/ztVfqnu0iw0r3qJzNcmdodJwSf4JvfJ+YrqdM5Yqf1OO1bnlv7f2Od1c7pHl8hJcSb35di5u2yU5uUup1dNUK4KMFyOg4EqXvpiHknI4taT1WBtfsvZdJpVkp0+t4HK6vVCu/1fFFjVmVZXsd/Yz+NnxVZq3u7+qLTR/el9Gc3XKnYFy4BhmKaKGV1/wCbO3k+zjbu7etX+Hp9dsIWP7/M5vN1K2qyypfZ+RY+PTxw0zi+POwWGQAW30v1C9lZ5dkKqW5R3XkVWJXO29KMtn5nPKyslq5WgC52jjbs0dQH6rmbLbcqail9EdXVTTh18Tf1b8S8YZw62nbmfZ0pGp5NHUPmr/BwI0LeXORzefqEsiW0eUUazsJtNYZTbovTy9b77d3NYPTYvI4/Dr9zYtVmsbsl7XTf5EJj/wC1N/8Arb+ZyrtX/npfItNE/kP6mtglt61nYHn/AG2/VatKW+QjbrD2xn9UdNXVnIBAEAQBAR3Hem6F3k9uk7d7c8vLN3qNldr2b7LqSMXsu1Xa+ycpnzZjnvmuc197873XHz4uJ8fU7ivg4VwdDpGDKDoqUE+lJ557j6I8LeK6nTaOypW/V8zkNUyO2ve3RcjUxbhx07hJFbOBYtJtmA2sevVaNRwJXNTh1N+majHHThPoVT6tVV7dC7xb81T+j8n4f7F56Txdva/ub1Jguod6RZGO05j4N096kV6RfL2tkRrdaoj7Kb/Yl6TDdJEbTSh7xu1zg0ezv4qbXp+NW/Xlu0QLdSy7V+nHZPyI5nDaaGodJJMwxtdmiY12Zx5gEDkCoyx8eq12SlyXREl5OTdSqoQfE+rZXuJVZllfIdM5Jt1dQ8FWX29rY5+Zb41PY1KHkdIwjRmKkYCLF13kfi291l1GnVOuhJ+PM5HUrlbkSa8OR9Yj415KxrsmfM7Lva2l+pe5uX3eKltvueYOH3mbjvtsQP18/wCz/v8A+FXemv8Ah+5a+gf+f7D6+f8AZ/3/APCemv8Ah+49A/8AP9jR43izyiF0XRZc2XXNfZwO1uxR8rU+3rcOHYkYuk9harOLfYrKqS6LJwPFXk8Ii6PNYuN81tzfaytcTU+wrUOHcpszSe8Wuzi23NKu4hBK8vMBaSbuyy2B9WXRR7MiiyXE4fub6cbIqhwKz9v/AEl6TGTYmBkdOGtbsM//AApterRriowhy+pCs0adsnKVm7fyLLh3jPlUbn5cmV2W178gb7dqtsPK7xFy222KfOxO7TUN99zUx39jP42fFaNW93f1Rv0f3pfRnN1yx2B07Bv2KL+/87l1um+7ROK1P3qRMSxB7S1wu1wIIPMFTZRUlsyDGTi1JdUaHCOBxUwPRjU7uOptyF+pR8fEqo34F1JOTmW5G3G+hJKURSGqcTQRvcyRzmuYbEFpN+oi3JQrM+muTjN7NE6vTr7YqcFumUPEnExUVBe0ENsGtvvYX195XOZuQr7eJdDp9PxXj08MupuYE+2D8D/0W/SV/EfYj617t90dKXUnJBAEAQBAYQEPxnDsVQQ4+a8EXcP5gDqD1qFkYNdzUn1JuNn20JxT5Ml2NAAA2GgUxJLkiE3u9zK9AQCyArnFcIsnldIZHNLrXAAtoAP0VZkaZC6xzbaLXG1WyitQUVyNT6hx/ev8GrR6Fr+Jm/07b8KNygwfBG4OOaQjUZrWv3AarfVpdNb4nz2I12rX2x4eiZNU1ZHISGPa4jcNINvBT42Qk9osr51zgt5LY+qmkZIAJGNeBqA4A2PrSdUJraS3Fds4PeL2Nf8AYtP9zH7AWvulHwI297v+NmP2LT/cx+wE7pR8CHe7/jZn9i0/3MfsBO6UfCh3u/43+R+xaf7mP2AndKfhR73y/wCN/kfsWn+5j9gJ3Sj4Eed7v+N/kfsWn+5j9gJ3Sj4EO93/ABv8j9i0/wBzH7AXndKPgQ73f8b/ACbFNSMjBEbWtB1IaANevRbYVQgtorY1TsnN7ze5811EyZmSRuZtwbajbbZLaoWx4ZrdHtVs6pcUHsyP+q9L90PF3zUb0fj/AAkv0nlfGSVHSNiYGRizRew7zfn3qVXXGuPDHoQ7LJWScpPds9wszAIDCAjeK8DhqP8AUb5w2cDZ3dfn61Fvw6r/AG1z8yVj5t1HsPl5EFNgNn8krh3gH4WVfPRoP2ZMs4a5Ne1BMk8PYcbSlzs2d7ha9rADqA/zZS8PAjj8992Qs3UJZOy22SJ1TyvCAIAgCAwUBBVXACS53lE4vd1g+wHOw7FAsw925cbJ9WbwpR4Iv7FdwrBJVGQPnmGTLbK8879fcqzBhO9yUpvkWupThjqPDBc/kW6lhbSxnPK4tvculde2wtdXMIxx4etLl8yjslLIn6sefkjwGKaW9ulHfZ1vGy1+kMdPbiN3o3J234f7EtFKHNDmkEEXBGxHWpkZKS3RCknF7M8K7iEUIvK8NB2vz7hzWuy+Fa3k9jZVRZa9oLc1qXj1PI4NbIMx2BBaT3ZgLrVDMpk+FS5m2eFdBcTjy/JJKS+hFKLgupZG+pfI4NaMtyfxOVBptkITslJ7f6zotVrlZCqMFv8A/EWih49TzOyxyAu5DUX7rjVW9eZTZLhjLmU9uFfVHinHZEkXW3UjcikRNielabGZp7gT7wFEln46e3ETI6fkS6RJCirY5m5o3hw2uOXYepSK7YWLig90R7aZ1S4ZrZnpPO1jS57g1o3JNgFlKcYreT5GMISm9ordkYMTUt/9Ud5DgPaIso3fqPiJXo/I+H+xKscCLg3B2I5qUmmt0RGmuTPpengQEXV8fp43ZXSjMNwAXEd9gos8ymEuFy5kqvCvnHiUeRs8P4jFMCYnhwGhtfQ9oK2VXQtW8HuarqLKWlNbbmK/icUIBleG32vue4DUpbfXUvWex7Vj2W+wtzyo+OQSuyskGb+kgtJ7g4C6wry6py4U+ZnZiXVx4pR5EgSpO5GRHHj1PlLumblabE9p5W5nRRe+U7N8XQldyv4lHhe7FDxyCY2jkaSBexuDYc9V7VmU2PaMhdhX085x2PF2JqUOy9M3wJHtWssHn46e3EZrTslx4uAlmPDgCDcHUEc1LTTW6IbTT2Z9L08CAIAgCAID4m9E9x+Cxn7LPY9UUv6OfSn7mfFypNI9qZf630rLbxGONzD02XICCc22huLq4uUHH9ToUdLsU/0+vyKziLikEtPIyFhksB5zWeYyxGub5KqzL6Z0yhWt/ntyX3LfBxrq74zse3yb5v7G/gZ38G3sc8erMpGltvHRG1ZJZL2Ijg/8VxKV8moizZAdQLOyt/UqHjPvOXKU+i6E7J/hsKMI8nLqS2NaJr6Vz7edHZwPMagEX9amalTGVLl4og6Va4ZCj4S5G3hetM1Kxzjdwu1x6y3S/wAFtwrnbQpPqatQpVORKK6FWwbQNlqJXPFxGbgHUElzrEjnZVWm0xsvm5eBcarfKuiEY+P+EbePKJrBHNGA14dYkC19C4HTmCFu1WqMFG2PJo0aPdKxypnzWxa6OYSQscdnsBPrGqt65Kdab8UU1kXXY0vBkS/idLEOhiaJDa3Rxsz+o8vEqHK/HguCK3fkuZMWPk2PtJvb5t7ER9H/APqzi1hpp1ecdPUoekfzJroTtZ/l1vqfWKpDPWw01zku0uHWXc/Z+K9zpO3IhR4eJ5p8VVjTv8fAtVVQsfEYi0ZC2wFtuq3UrWymEq3DbkU9d04WKafMrWAKt2WWFxuIyC3suSCPEe9Vuk2S9ap+Ba6xVHeFsf6i3q5KQhcXV7oaVxYbOcQwHqvuR22uoOo3OqhuPUn6ZRG7IUZdOp44M4e1lM19hnk84nnubDwWvTaIxpUtub5meqZEp3uPguRNsga0ucAAXekQLXtzKnxjGO7SK9ylJJNlOwsPKayaeTXJ6AOwuSBbuA96pcFdvkTtnz26F7qH8PjQphy36m/jukBpxKNHxubYjQ2JA37yCpGq1p08a5NEfR7X23ZvpIlOB1hmpGSHctId3tu0n3KVjWu2hTfkQ8qpVZDgvBlXwJQRyOle9ocWlobcXAve+h7lV6XTCcpykt2mW+sX2QjCMXtujzxHw5g4hExrQ1smTMG6DVxB22uFhmUxWXGK5J7GeDfN4U5Se7W+xNYs4ZE2jeWxtaWZcpAAI84DfuU7UMetY72XQr9NybXkreTe/U2sGOJoo78sw8HGy26c28eO5p1RJZUticU8gBAEAQBAEB8T+ie4/BYz9lnseqKV9HXpT9zPi5Umj+1Mvtc6Vn3jqT99TteSIjYu6vSAd4Be6pJ9pBP2fH8nmkQXZWSj7Xh+CRxLWwso3MYW+e20bWka7agDkBqpGbbVHHcY+PRIi4NN08pSknyfNsxgSQeSNbcXzP0vr6XUmlSj3dLfnzGsRfeW9uXIjeDfw3EpY36CXNkJ0Bu7M39R3qLjfw+XKMv6uhLyv4nChOPNx6ktjWsaylc0nzpLNaOZ1BPuUzU7YxocfF8iFpdLlkKXgubNnCtEYaRjXCzjdzh1FxvbwstuDU6qEn1NWoXK7IlJdOhW8D1bWVEzXEAv9G/MhxuPeqzTLIxumpPbf/Ja6tXKVMJRW+3X8G3jyoz9FAzznudew3GhA+PuW7VbFPhqjzbNGj18HFfLkkjcxQ10XD8jL6CNjiOrQH5etbs1SrxOGPyNOnuFuZxS+bPrDlTTxUTHBzG2beQ3F83MHnde4c6K8dNNGOdXkWZLi0/l9CIwJO3p5yTbNYgHQ6uOnvCh6VNdrN79Sdq9clVWvL/B64pYYa2Got5l2hx6iNLez8Cs89OrJhc+hhp0ldizo8fAtdTWsZEZC4ZAL369NLdatrLoRrc2+RTQpnKzgS5lY+j+ldaWZwsJCA3tsSSfE29Sq9JrfrWvxLbWbFvGqL9ksFTxmGOUROeA91rCx57XPK6sZ5VUJ9m3zKyGJbOvtIrkaWMqN0lI7KLlhD7dgvf3ErRqVTsoaXVcyRpd0a8hOXjyPnBle2SlYwEZoxlcL676HussdNvjOlLfmuRlqlEoXuTXJ89yZiqGPLmtcCW6OAN7XGxU+M4y3Se5XuEo7NrbcqGFf4asmgfoXeh22JI8QfcqbBfYZE6p+PQvNQ/iMaF0PDqb+PKsCnEW75HNsOdgQdu+w9a36rbFVcC6vYj6RU3d2j6RTJPgVGYaRjHbhpJ7C67iPepWLU6sdRfkRMu5W5EprzIH6O9p/wATP/JQNI/r+pZa3/8An9P8HxiT/wCTp/8A8/zuWGb77X9jLB9xs+5N4x+xS/2/nap+o+7yK7TPeofU+MF/Yo+9/wCYrHTPdomWq+9S/wB8CdVgV4QBAEAQBAfLxfRePnyHR7mnw7hMUBcYmZc1r6k3ttue1aaseuptwW25vuybbklY99j74hw+OZuWVocNx2HrB5L22iFq2mjGm+dMuKD2ZrUXAKeK+SMXcCCTckg7i5WuvDpr9lG63Nvs9qR9cN4LDA4uiZlJ0JuTp1ar2nFqpe8FtuY35d162se+x7V/DYpxaVgdbbrHcRqFnbRXb7a3NdN9lL3g9jWpcPwMeHhl3DYucXEd1zotcMOmD323fz5m2zNumuFvl8uRJqSRSNPAacx9GY25bl3O9zub7qM8Olx4eHkSVmXqXFxczPD+BQQOzRsAd1kkn1E7JTh01PeKPbsy65bTZITRNc0tcAWkWIOxUiUVJbMjxk4viXUiafDNMx+YRC41FySB6iosMCiEuJRJdmo5E48LlyPb9gwdN02QZ75r3Nr9dtrrLudPH2m3Mw77d2fZcXI3aiBr2lr2hzTuCLhb51xmuGS3RHhOUHxRezIsYYpvu7gbNLnFo/tvZRVgUeRLeo5G3X9luS7GACwFgNgOSlpJLZEJtt7s0qjg8L5RK5gL22sdeW1xzWmeLVKfG1zJEMu2FbrjLkzeUgjkTU4apnuLjHYnfKS2/qChzwaJPicSbDUL4R4VLl+TeoKCOFuWJgaNzbn3nmt9VMK1tBbEa26dr4pvc+OIcLint0rA62x2I7iNVjbj12+0jKnItpfqM8aPgUET87WXfyc4lxHcTssK8OqD4kufz5myzMusXC3y/BIkXCktboi+JqcP4XFBm6JuXNbNqTe3ee1aqqK6t+Bbbm67Isu243vsfNTwqKSVsj23e22U3Oljcc15PHrnNTa5o9hk21wdcZcme9ZSNlYWPF2ncajY35LZZXGyLjLoa67JVSUoPZoUVGyJgZGMrRewuTub815VXGuPDFbIW2SslxSe7NhbDAIAgCAIAgCAIAgCAIAgCAIAgCAIAgCAIAgFkAQBAEAQBAEAQBAYsgMo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829894" name="Picture 6" descr="http://1.bp.blogspot.com/-2LlV9gJsHfU/UMgSp-lKHwI/AAAAAAAAAMI/NuiIn9T008o/s1600/taogb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3" y="4417330"/>
            <a:ext cx="3168352" cy="1243918"/>
          </a:xfrm>
          <a:prstGeom prst="rect">
            <a:avLst/>
          </a:prstGeom>
          <a:noFill/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09493" y="3717032"/>
            <a:ext cx="294870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fr-FR" sz="2000" i="1" dirty="0" smtClean="0"/>
              <a:t>Faut-il viser une présence globale ou un seul marché dans un premier temps ?</a:t>
            </a:r>
            <a:endParaRPr lang="fr-FR" sz="2000" dirty="0">
              <a:cs typeface="Times New Roman" pitchFamily="18" charset="0"/>
              <a:hlinkClick r:id="rId4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661893" y="5541039"/>
            <a:ext cx="294870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fr-FR" sz="2000" i="1" dirty="0" smtClean="0"/>
              <a:t>Faut-il viser privilégier la croissance interne ou la croissance externe ?</a:t>
            </a:r>
            <a:endParaRPr lang="fr-FR" sz="2000" dirty="0">
              <a:cs typeface="Times New Roman" pitchFamily="18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79384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2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6" grpId="0" autoUpdateAnimBg="0"/>
      <p:bldP spid="518147" grpId="0" uiExpand="1" build="p" bldLvl="2" autoUpdateAnimBg="0"/>
      <p:bldP spid="10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E60E-9393-4977-AE6F-4763F16442BC}" type="slidenum">
              <a:rPr lang="fr-FR"/>
              <a:pPr/>
              <a:t>9</a:t>
            </a:fld>
            <a:endParaRPr lang="fr-FR"/>
          </a:p>
        </p:txBody>
      </p:sp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Thing</a:t>
            </a:r>
            <a:r>
              <a:rPr lang="fr-FR" dirty="0" smtClean="0"/>
              <a:t> Global, </a:t>
            </a:r>
            <a:r>
              <a:rPr lang="fr-FR" dirty="0" err="1" smtClean="0"/>
              <a:t>Act</a:t>
            </a:r>
            <a:r>
              <a:rPr lang="fr-FR" dirty="0" smtClean="0"/>
              <a:t> local</a:t>
            </a:r>
            <a:endParaRPr lang="fr-FR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7" y="1981200"/>
            <a:ext cx="7704137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dirty="0" smtClean="0"/>
              <a:t>La gestion des différences culturelles et linguistiques </a:t>
            </a:r>
          </a:p>
          <a:p>
            <a:pPr lvl="1">
              <a:lnSpc>
                <a:spcPct val="90000"/>
              </a:lnSpc>
            </a:pPr>
            <a:r>
              <a:rPr lang="fr-FR" dirty="0" smtClean="0"/>
              <a:t>relativité des symboles, des couleurs, des formes, etc.</a:t>
            </a:r>
          </a:p>
          <a:p>
            <a:pPr>
              <a:lnSpc>
                <a:spcPct val="90000"/>
              </a:lnSpc>
            </a:pPr>
            <a:r>
              <a:rPr lang="fr-FR" dirty="0" smtClean="0"/>
              <a:t>Les marques internationales</a:t>
            </a:r>
          </a:p>
          <a:p>
            <a:pPr>
              <a:lnSpc>
                <a:spcPct val="90000"/>
              </a:lnSpc>
            </a:pPr>
            <a:endParaRPr lang="fr-FR" dirty="0" smtClean="0"/>
          </a:p>
        </p:txBody>
      </p:sp>
      <p:sp>
        <p:nvSpPr>
          <p:cNvPr id="183298" name="AutoShape 2" descr="data:image/jpeg;base64,/9j/4AAQSkZJRgABAQAAAQABAAD/2wCEAAkGBwgHBgkIBwgKCgkLDRYPDQwMDRsUFRAWIB0iIiAdHx8kKDQsJCYxJx8fLT0tMTU3Ojo6Iys/RD84QzQ5OjcBCgoKDQwNGg8PGjclHyU3Nzc3Nzc3Nzc3Nzc3Nzc3Nzc3Nzc3Nzc3Nzc3Nzc3Nzc3Nzc3Nzc3Nzc3Nzc3Nzc3N//AABEIAJcAlwMBEQACEQEDEQH/xAAcAAEAAgMBAQEAAAAAAAAAAAAABQYBBAcDAgj/xABMEAABAwICBAgICAsJAQAAAAABAAIDBAUGEQcSITETF0FRYXGB0VJVcpGTlKGxFBUiIzI2QnQkMzRFc4KDsrPBwjVDRmJkhZKVohb/xAAbAQEAAgMBAQAAAAAAAAAAAAAABAUCAwYBB//EAD8RAAIBAwEEBQkFBgcBAAAAAAABAgMEEQUGEiExFBVBUZETMlJhcYGx0fAiM3KhwRY0U4KS4SM1QkNEVPEk/9oADAMBAAIRAxEAPwDuKAIAgCAIAgCAIAgCAIAgCAIAgCAIAgCAIAgCAIAgCAIAgCAIAgCAIAgCAIAgCAIAgCAIAgCAIAgCAIAgCAIAgCAIAgCAIAgCAIAgCAIAgCAIAgCAIAgCAIAgCAIAgCAIAgCAIAgCAIAgCAIAgCAIAgCAIAgCAIAgCAIAgCAIAgCAIAgCAIAgCAIAgCAIAgMHcgKfeNI9gs10qbdXOqRUU7g1+pCSMyAdh6iplOwrVIKceTNUq8IvDNPjawt4dZ6uVn1bX+mY9Jp9442sL+HWerlOra/0x0mn3jjawv4dZ6uU6tr/AEx0mn3jjawv4dZ6uU6tr+rxHSafeBpZwuTkH1hP3cp1bX+meq4g+R7M0nWF/wBCC5u8mieVqlaSj504r+ZGannkmew0iWp30bfeT/t0nctLjSjzqw/qXzMsy9F+B9HSDbBvt15/6+TuWOaH8aH9cfmPtei/A83aSLOz6dFeG9dvk7lsjRjLzakH/MvmeZfczxfpUw5H+MbXs8qlcPet0bCpLzWn7GjF1UuaZ58beFjufWerlZ9WXBh0iA42sL5Z69Z6uU6tr+rxHSIDjawv4dZ6uU6tr/THSaY42sLeHWerlOra/wBMdJp9442sL+HWerlOra/0x0mn3ktR4zttxtBuNtbNKwyuia17Sw5tbrOJ5gBy9i0ztZwnuSM1UUllG/abz8OmNPNCYZwC5oDi5rgCA7LYDmM25gj7QWqpT3FkyjLJMFazI/Nukz6+3n9Kz+GxdNZfu8CsuPvGVlrS4hrQXOOwADMnqCktpLLZpSbeEWS14Hvdfk58LaSM/aqDkexu/wBy5y+2q021zFS35d0eP58viWFHTa9Ti1hFootHFBGAa6snndyiPKNv8yuWutubiWVb01Fevi/0RZUtHprz3knKTCVgpQNS2wvI+1LnIf8A1mqKvtNq1bzqzS9WF8CbDT7eHKJKxUtNDshp4mD/ACsAVVUvLir59Rv2tkhUoR5I9gct2zoUczwMzzleDAXvAYGZ5CV5wGDDmtd9Jod1jNZxnKPmvB44p80adTaLZV/lNvppfKiaf5KdQ1a+ofd1pL3s1StqU+cUQ1XgWw1OZbTyU7jywyEZdhzCuLfbHVaWN6SkvWl8Vgiz0u3lyWCvXDRtO0F1tr2SZf3c7dU/8h3Lo7TbqhPCuaTXrXH8mQKujteZIqV0slytL8q+kkibySb2HtGxdbZapZ3yzb1FL1dvg+JV1barSf20R/Jmp7I52XRTa/jPA8jWSCOVldNqkjNpDmNa5pHMQfPkVR6hPduPd+pY26zTRe7RZDRVBqJXx5tD2wxRNIZEHuDn5Z7TmQOrLYoFSpvLCN6WCZK1GR+f8W2Sqvuku801KA1rZWGWV26NvBs29PUrSvqlDTbCNar7l2t/XMiq2ncV92JdbDhy3WOIClh1p8snTvALz28nUF8t1TXr3UZf4ksR9Fcv7+86C3s6VBfZXE0MZ4lnw6aTgaeOfh9cHXcRlq5c3WrDZzQqOrKp5Sbju45Lvz8jRfXsrZxws5yQ1nx9V3G60lE6gp42zyBhcJHHLqGSur/Y21tbWpXjVk3FN4wiNQ1WdSoobvMsGML9Lh+hp6mGnjm4STULXuIy2E57Opc9s7o1HVa06dSTjurPDH6k6+u5W0VJLJWqHSHWVVdTUxt9O0TTMjLuEccsyBnu6V0tzsTaUaE6vlpPdTfJdiyV9PV5zmo7vMkMT44+Kbo6ioaeOp4MfOue8jVd4OzoyVfouyMb61VxcScN7kljl3/XYbrrVPI1NyKybGEsS3HENTJnQQw0sI+clD3E6x3NHT7lH17QbDSqSxVcpy5Lh4v64myzvatzJ/ZwkYxfiyow/XQQRUkMzZY9fN7y0g55ZJs9s3Q1W3lVqTcWnjhgXt/K2kopZIHjLrB+bab0ru5X/wCwdo/96XgiF1zP0SQsGO6q63iloZKGCNsziC9shJGQJ5uhV+q7IW9lZVLiFRtx48kb7fVJ1asYOOMlqv8Acm2iz1VcQ1xib8hrjkHOJyA865PSrDp95C25Jvi12LtZZXFfyNNzfYUXjKrPFlP6V3cu8/YS0/jS8EU3XU/RNu06Qpqy501LU0VPDFNIGOkEhJbn2c+Si32xdGhazq0qjlKKbSwuJspas6k1GSwi+yMbIwxyMa5h2FjhmD1hfPYTlCSlB4fei7lFSWGUbFWBIpI31ljYGSj5T6YH5LvJ5j0bl32hbXTUlQvnlPlLt9/evX2FLeaZFpzpc+4t2g76nzj/AF0n7rF1Gp/fL2EK28w6Eq43mDuQFAhZAMQYgfHkZnVjRKeXZEzL2Lk9q5VXUoKXmqPD+p5LHT93dk+3JtrkyxOe6WvzV+1/pX0XYLlcfy/qUGs84e8qeE/rNbf04XX63/ltf8LK2y/eIe0vOlXZZqT7z/SVwmwv73V/D+pb6x91H2nNqLh/hcHwQ/hHCN4Lys9ntX0q48n5GflfNw8+ztKGnvby3eZ8S65mfwxdwmsdfW363Ln0rOGN1bnLHAxlvZeeZ1XRtcKapsYo4mNjnpjlI1v289z+3lXyrbKyrUr7pEnmM+Xqx2HS6XWjKjurg0V7Sr/alD93P7y6LYZ//FU/F+iIOs/exK3h/wCMjWuFomZFPqHMvcwAt/W2LpdSdqqKd0sxz2Jv4EC1VVz/AMN8ToOD3XNlZO3EFTDIXBgpgJInHW255avLkuA2i6LOhCVhGSxne4SXDhzyXVl5RTarNerkRulO5/klrjcNvz8u3sb/ADPYp2w9jwqXkvwr4v8AQ0axW4Kmik0UNJLTVr6mpEMscQNOwgnhXZ7vN7129epcQqU1ThlN/afcv/Sppxg1JyfHsNPbuBI5sju6VK9RpTa4o7hhi5C7WSlqyc5NTVl8sbD39q+H65YdAvqlHszlex8vkdhaVvLUozJRVCJTNzADIo6a7tpxkwXOQ9pZGT7c19RtJVJWdB1Oe6vi8fkUFRJVZ47y0rcYmDuQHCMR4gmw/pLvUrGmSCWSNs8WeWsBG3IjpGZU290anqunwpyeJLLi+593sf8Ac0Qu5W1dvsLtabtRXimE9BO2Rv2m55OYeYjeF8q1DTLqwq+TuI49fY/YzoaFzTrRzBkPjLDU2IvgnA1UUHAa+eu0nPPLdl1K52d16lpKq+Ug5b2OWOzPzIt9ZO53cPGCHs+AKu3XSlrHXCB7YZA8tEbgT7VdX+2drc2tSiqUk5JrmiLQ0qVKop73In8YWCbENFBTw1EcBjl4Que0nPYRls61zuzus0tKqzqVIuW8scMd5NvbV3MVFPGCt0OjuspK6mqfjGndwMrJNURu25EHLf0Lprnba1rUJ0lSkt5Nc12rBAp6RKE1Le5G5iPAbrndpa2iq4qdkoBfG9hPy+UjLn2e1Q9I2xhaWcaFxByceTTXLs8Dbc6V5Wo5xeMnxYMFXOyXKOtp7lTOy+S9hjdk9p3jes9U2rsNRtZW9SlJZ5cVwfYxbadUoVFOMjexfhKpxDWwTxVcMDYotTVcwkk55qDs/tLQ0q3lSnBybeeDXcbb2wlcyUs4wQPFnV5ZG5Ux/ZO71fft5a/wZeKIXU0vSJDD+A6m03ilr310EjYSSWNjIJzBG/tUDVdsbe+s6lvGnJOSxxwb7fS5UaqnvcjF8wNcLvdaiukuNO3hXfJZwbjqtAyA3ppu1tlY2kLeNGT3Vx4ri3zFxpk61RzciYsGEaG3W5sFdT0tXUazi6V0eeYJ2DbuVNqu011dXG/bzlCGEsZ+RJt9Pp04bs1llcqdG076mV9PXwRxOeSxhjcdUZ7Auko7dW8acVOlJySWXlcyDPR3KTakWLB2HqvDsdTFNVwzwTODwGtILXAZE7ecZeZc7tDrVtqzhOnTcZR4cccV88k6ytZWyabyjUxXjWmtkb6W3PZUV24lu1sXSTynoUrQtlK11JVrpONPu7X8l9I1XupQpxcabyyxaEHOfhGofI4ue6vlLnOOZJLW7Su21JKNZKKwkkVlu8wyzoKrzeCgPzbpM+v15/Ss/hsXTWX7vArLj7xldpqmekmbNSzSQyt3PjcWkLdWo060HTqRTi+x8Ua4VJweYvBbrXpDuVMAyvhiq2j7X0H+zYfMuRvti7Gt9qg3TfivDmi0o6tVh56yWegx9ZKoATOmpXnklZmB+sMwuWutjNRot+TxNep8fB4LGnqtCfPgTtLd7bWD8FrqeTyZB3qir6Ve27xVoyXuZNhcUpcpI3Rt3exQGsczamnyMnNYnphenoQYAQGUPD4lkjiGcsjWDnccvettOhUqPFOLfsWTBziubImsxTZKLPhrjC4jeIzrnzDNW1ts5qdx5lFr28PiR6l7Qp85FeuGkikj2W+ilmPI+U6jfNtK6K02FrSw7qoku6PF+PL4kCrrEF5iyVC8YsvF2BZNUmGE5/NQfIBHSd5XYafs9p9h9qnDMu98X8l4FXXv61btwiDV2Qzu+g76nTffpP3WKg1T7/3FjbfdnQlXEgwdyA51iPRZDfb7WXR91lhdUuDjG2EENyaG78+hWNHUZUqahu8jRO3jN5ZG8StN47n9A3vW3rWXoow6LAzxK03juf0De9Otpeih0WBjiVpvHc/oG96dbS9Ffme9Fh3g6FKY773N6u3vRatNf6fiOiw7z3g0ROp/xGJa6Ic0bdX3OWmpe06nGdKL9qRmqTXKT8Tej0c3OLZHi+4gcxjB95UKdOwqcZW0fA3KVWPKbPduBbwP8XVnbTRrQ7LTH/xo/n8zJVa/ps+v/hrxy4uq/VI150DS/wDrR8X8z3y1b03+R8PwFdnbDjCuy6Kdg9yzjaabHlbR/MxdSt6bNSbRjWT/AI3Ftzd2Ze5ylU52lPzLeHgvkYPykuc2aMuhiGZ2tNfqmR3O+EOPtKmR1NxWIwSNLt1Li2z54labx3P6BvesutpeijHosO8cStN47n9A3vTrWXoodFgOJWm8dz+gb3p1rL0UOiw7xxLU3juf0De9OtZeih0WBeME4ZZhS0Pt8dU+pDp3S67mBpGYAy9ig3Nw6895rBvpwUFhFgUczCAIAgCAIAgCAIAgCAIAgCAIAgCAIAgCAIAgCAIAgCAIAgCAIAgCAIAgCAIAgCAIAgCAIAgCAIAgCAIAgCAIAgCAIAgCAIAgCAIAgCAIAgCAIAgCAIAgCAIAgCAIAgCAIAgCAIAgCAIAgCAIAgCAIAgCAIAgCAIAgCAIAgCAIAgCAIAgCAIAgCAIAgCAIA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3300" name="AutoShape 4" descr="data:image/jpeg;base64,/9j/4AAQSkZJRgABAQAAAQABAAD/2wCEAAkGBxMTEBQSExQSEhUSFBQQEhUWExcYFRQSFREWFxUXFBQcHSggGx0lGxYUJjEhJSkrLi4uFx8zODQsNygtLisBCgoKDg0OGxAQGzclICQxNyw0LC0yNiw0LCwsNCwsLzQwNTg0LCwtLzQsLDQsLDQsLCwsLCwsLC8sLCwsLCwsLP/AABEIAIoBbAMBEQACEQEDEQH/xAAcAAEAAgIDAQAAAAAAAAAAAAAABgcEBQEDCAL/xABREAABAwECBwkMBQoEBwEAAAABAAIDEQQFBxIXITGT0gZBUVNUYXGBkhMUFiIyNVJykaGxsjNic3S0NEJDgqKzwcLD0yMkVdElY4SUo6TwFf/EABwBAQACAwEBAQAAAAAAAAAAAAAEBQIDBgcBCP/EAEURAAECAwEMBggEBQQDAQAAAAABAgMEEQUGEhQVITFRUmFxkaEyM0GBseETIjRCU8HR8BZykrIjNYLC0kNiovFEVOIk/9oADAMBAAIRAxEAPwC8UAQBAEAQBAEAQBAEAQBAEAQBAEAQBAEAQBAEAQBAEAQBAEAQBAEAQBAEAQBAEAQBAEAQBAEAQBAEAQFYbq8Kclkts1mFmZIIi0BxlLScaNr9GKaeV7lay9nJFho++pXYRokxeOpQ1WWqXkcevdsLdiluvy8zXhmwZapeRx692wmKW6/LzGGbBlql5HHr3bCYpbr8vMYZsGWqXkcevdsJiluvy8xhmwZapeRx692wmKW6/LzGGbBlql5HHr3bCYpbr8vMYZsGWqXkcevdsJiluvy8xhmwZapeRx692wmKW6/LzGGbBlql5HHr3bCYpbr8vMYZsGWqXkcevdsJiluvy8xhmwZapeRx692wmKW6/LzGGbBlql5HHr3bCYpbr8vMYZsGWqXkcevdsJiluvy8xhmwZapeRx692wmKW6/LzGGbDjLXJySPXu2ExQmvy8z7hewDDXJySPXnYTFCa3LzGF7DvZhetJ0WCvRI8/01pdIQG54qJw+pmkZ65mKdowq2w6LteeuX+2tSy8mmeYbxT6mV/F1FPrKjbv8AS5P/AC/2lisORT/yW/qb9T7fRvhrwOcqNu/0uT/y/wBpfLyQ/wDZb+pv+R9vo3w14HycKdt/0yT2y/2lkkGSXNMN4t+p8v4vw1Ph2Fm1jTdxHS+Qf01sSUlnZoycU+pisWInuKY8mGeZvlWNjemZw+LFubZTHdF9e7zMFmlTO0+ctknJI9edhZYoTW5eZ8wvYc5apeRx692wmKW6/LzPmGbBlql5HHr3bCYpbr8vMYZsGWqXkcevdsJiluvy8xhmwZapeRx692wmKW6/LzGGbBlql5HHr3bCYpbr8vMYZsGWqXkcevdsJiluvy8xhmwZapeRx692wmKW6/LzGGbBlql5HHr3bCYpbr8vMYZsGWqXkcevdsJiluvy8xhmwZapeRx692wmKW6/LzGGbBlql5HHr3bCYpbr8vMYZsGWqXkcevdsJiluvy8xhmwZapeRx692wmKW6/LzGGbBlql5HHr3bCYpbr8vMYZsGWqXkcevdsJiluvy8xhmwsq790DXXcy3TARNMHfMgBxsUYuMQDv/AMVVvgqkZYTcuWhLR1W1IraJLROIprZNbbOy01NmsdiDhI1gbjVtErAXlxbQkCgHtUtLxlWw0RVTO53yTMa1VVyryOLNJND3SSwz2y0GzhslosFuD+6OidWjoJHtDwaNfTO5pII5kVGvokVqJXM5unbTJ4KfUqmVOZO7qvCO0QRzxHGZKxsjDv0cK5xvHhCgRGKxytdnQ2ItTKWB9CA83YT/ADva/Xj/AA8a6eR9nb99qlZM9YpF1LNAQBAEAQBAEAQHfZbFJL9HHJJveIxzvbQLRHmYMBKxno38yonibGQnv6KKpu7JuItr/wBFiDhe9o9wJd7lSR7qrKg/6t8v+1FXnSnMlssyYd7tN5t7Lg0mP0k8TPVa5/xxVTRrvJVvVQnO3qjf8iWyxnr0nIm7L9DawYNYB5c0zvVxGj3gqqjXeTS9VCam+q/4kltjQk6TlNlDuDsI0xuf60r/AOUhVsW7G1X5no3c1PnUkNsuWTsr3mfFuYsbdFmhPrMDvmqq+JdDakTPHd3LTwobmycBuZiGZDdsLPJiib6sbR8AoT7Qm4nTiuXe5V+ZtbBhtzNTgZLWgaM3QornOdlctTZREPqqxPoQHCAIAgOaoAgOmSzMd5TGO6WgqQyajs6L1TcqoYKxq50MOW4LI7TZrOefuTAfaApkO2rRh9GO/wDUq+KmpZWCudicDBn3F2F2mAD1Xvb7g6inQrq7Wh/6td6NX5VNLrOlne6a+0YOrI7yXTx9D2kftNJ96sYV3FoN6bWu7lTwWnI0OsiAuaqGrtODLi7R0B8f8wd/BWkG71v+rA70d8lT5kd1i6r+RqLVg+tja4vcpeANfQntgD3q3gXaWZE6auZvbXwviI+yI7c1FNNbLgtUXlwSjnDC5vabUe9XcvbEhMdVGaq6K0XgtF5ER8pHZ0mqa2qsiOEAQBAEAQBAEAQF426FztyrMUF2LZrPK9o/OijkjklHYa5UDFRJ5d6p3rVE5lp/pkgv17pp7vdZ5Ws7oZnskxO6NLDZiQQ2orUEZ6qNDRGtej00bO0ydlVKHTuckLLTbHWyStpijjD3YoZF3k0yPikibpAqZcapcQ5pFaUrlGSrGpDT1V41yVrypsDcirffaHbgxjIuuE4pYHummjafzYpbRI+P9hzT1r5PL/HXZRO9ERFPsPokpUQzCA83YT/O9r9eP8PGunkfZ2/fapWTPWKRdSzQEAQBActFSAM5OYAaSeABfFVESqhEVciG/u3cZbJqHufcmn86U4n7Od3uXPzt1FmyuRYl8uhnrc+jzJ0KzZiJ2U3/AHUlN34NYxnmme/6sYDR0EmpPuXKzd3kVcktCRNrlrySlOKlnCsZidN1dxJLDuWscXkwRkjPV4xzXhBdWnUuamro7TmenGVE0N9XwpzJ8OSgQ8zeOU3DRQUGYcCpXOVy1VaqSkSgXw+hAEAQBAEAQBAEAQBAEAQBAEAQBAEAQBAEBiW264ZvpYo5OdzASOg6QpstaU3K9TFc3YirThmNT4EOJ0mopHbfg9sj87O6Qn6rsZvWHVPsIXRyl21oQskVEem1KLxSiclIESyYDujkIzeODq0szxOjnHB5Dz1Hxf2l1EndvIxckZqw1/UnFMv/ABK6LY8VvQWvL74kWt1glhdiyxvjO9jNIr6p0HqXVS03AmW30B6OTYteOjvK2JBiQ1o9KGMpJrCAIAgCA9Mbgmg3VYwRUGzxgg6CMXfXKzfXv3lvD6KGubuatdkd/kJLO+EFzo7PamuIgLq4ws87Kua018kggda2+nhxU/iotdKdu9D5eqmY4m3M2u2PBvCSzMiAxXQWVrqysxg7EltD6OxKgVY0AHNwIkxDhJ/CRa6V7NyadovVXOTFjAAAAAAKAAUAA0ABQjYfSAIDzdhP872v14/w8a6eR9nb99qlZM9YpF1LNAQGRYLBLM/EiY6R3A0aBwk6AOcqNNTcCVh+kjvRrdK/LSuxMpshQXxVoxKk5ubBwTR1pkpv9zj0/rSH4Ada4a0ruWpVkkyv+52buTPxVNxcwLH7Yq9yE1uu5oLOKQxMZvF1KvPS85z7Vw89a05OrWYiK5NGZOCZORbwpeFCT1G0M9VxvCAIAgCAIAgCAIAgCAIAgCAIAgCAIAgCAIAgCAIAgCAIAgPiaFr2lr2te05i1wBB6Qcy2QosSE5Hw3K1U7UWimLmo5KOSpFb43AWaWroq2d31c8ZPOw6OohdbZ92k7L0bHpEbtyO49vei7ytj2VBiZW+qpAr83K2my1c9mPGP0jPGaB9bfb1inOu+sy6GRtCjYbqP1XZF7uxe5V3FLMSEaDlVKppQ0ivCEEAQHpnB/5rsf3eP5Vys31796lvD6KEgUczCAIAgCA83YT/ADva/Xj/AA8a6eR9nb99qlZM9YpF1LNBM9y+4R81JbRjRRnOGaJHjn9Ae/ozFcXbd18GUVYMrR7+1fdb/ku7ImnsLeTst0T1ouRNHav0LJu+74oGCOJjY2jeA0nhcdJPOc68ym52YnInpI71cu35JmRNiZDoIUJkJt6xKIZKimw+JpQxpc40a0FzjvADOSVshQnxXpDYlVXIiaVMXORqVXMavwosfKYe0rf8OWp8BxHw2X10HhRY+Uw9pPw5anwHDDZfXQeFFj5TD2k/DlqfAcMNl9dDYWK2xzMx4nh7akYzdFRpoVWzUnHlH+jjtvXZ6Kb4cRsRKtWqHeo5mak7p7GDQ2iIEZiMbQVcpc7ai5UgKRcMga6HHhRY+Uw9pffw5anwHDDZfXQeFFj5TD2k/DlqfAcMNl9dDOsF4xTAuie2QNOKS01ANK0rw0I9qgTkhMSbkbMMVqrlRF0G6HFZESrFqLfeEULQ6V7Y2k4oLjQF1K0rw0B9i+SkjMTjlZAZfKmWiaBEishpV60MHwosfKYe0rD8OWp8Bxpw2X10HhRY+Uw9pPw5anwHDDZfXQ5G6exnMLREa5h42+vi3O2omVYDhhkDXQ2wKplSi0JRhW+94ISBLKyMuFRjGlRzKfKWVOTbVfLw1ciZMhpiR4cNaPWhi+FFj5TD2lL/AA5anwHGvDZfXQeFFj5TD2k/DlqfAcMNl9dB4UWPlMPaT8OWp8Bww2X10HhRY+Uw9pPw5anwHDDZfXQeFFj5TD2k/DlqfAcMNl9dDOsF4xTAuikbIGnFJaagGlaKBOSEzJuRswxWquVKm6HFZESrFqZKhmwEr6iVWh8NR4UWPlMPaV1+HLU+A4jYbL66DwosfKYe0n4ctT4DhhsvroPCix8ph7Sfhy1PgOGGy+ug8KLHymHtJ+HLU+A4YbL66H1FuksjnBrbRE5ziGtAdUlxNAAOGqwfc/aTGq90FUREqqrTIiZz6k5AVaI5DaqnJIQBfQRHdJuFhnq+CkEumgH+G8/WaPJ6R7Cuxse7CYlaQ5r+IzT7ybl7dy8UKuasyHF9ZmReRWN42CSCQxytLHDeO+N4tOgjnC9PlJyDNwkjQHXzV+6LoXYpzkWC+E69elFMZSjWemcH/mux/d4/lXKzfXv3qW8PooSBRzMIAgCAIDzdhP8AO9r9eP8ADxrp5H2dv32qVkz1im/3B7kA0NtVobVxo6GMjM0bz3j0uAb2nTo4G6q6VyudJyq0RMjnJ26Wps0r25s2e5s6z0SkWJn7E+f3/wBT5eel2EAQHVa/o3+o75SpMn7RD/MnihhE6Knn4L9BKcOpygCAuPB55tg6ZfxEi8Zuu/m8X+n9jTrbN9mb3+KkiXNE4oe+/wAqn+3m/euXv9nexwfyN8EOKmeufvUwlMNIQFr4L/yE/bP+Vi8mu4/mLfyJ4uOmsjqO8i2EHdF3xL3GM1ihcanefKKguHMKkDpJ4F1Vydh4DAwiKn8R6fpbnpvXOvcnYpW2nOelf6NuZOakRXXlWEBP8G+5ypFslGYVEAO+dBkpzaBz1O8F59dlbl43AIK5V6a6E7G9+ddlE7VLyypOv8Z/d9Sxl5qX5XeFvTZeif4xL0e4DNMf0f3lFbXud/yK+XohQhAEAQBAWdgo/Jpvtv6bV5hd57TB/KvidHY3VO3k3XBlwYd83gILPJMf0bS4DhdoaOtxA61Os2SWdm4cunvLTcmdV7kqppjxUhQ1evYUO9xJJOckkk8JOle+IiNSiZkOLVarVThfT4EAQHdYrU6KVkrfKje2Qc5a4Gh9i0TMBsxBfBfmciou5UoZwnrDejk7C+rHaWyxskZnbI1r29DhULwKZl3y8Z8F+dqqi9x2sN6PajkzKdq0GYQBAay/7jitcWJIKEVMbwPGY7hHNwjfVrZNrzFmxvSQlyLnb2OT66F7N1UWNMyzI7L13HQUze12yWeZ0Mgo5u/vOadDmnfB/wDs4XtUhPQZ2A2PBXIvFF7UXan/AFkOSjwXQXqxx6Nwf+a7H93j+VUM31796llD6KEgUczCAIAgCAo2+LpFp3R2hrhVkbmTSA6CGwRUaelxbm4KqRa9pOkLIv2LRzvVTYqquXuRFVNtDVLy6Rpqi5kyk+Xjx0wQBAEB1Wv6N/qO+UqTJ+0Q/wAyeKGEToqefgv0Epw6nKAIC48Hnm2Dpl/ESLxm67+bxf6f2NOts32Zvf4qSJc0Tih77/KrR9vN+9cvf7O9jg/kb+1Dipnrn71MJTDSEBJ7Fui7hdpgjNJZpZMYjTHFisBPS7OB1ngXMzNiJN2uk1FT1GNSiazquXgmddK0TSWUOc9FK+jbnVV7kIwumK0IDebkbgNrnDTURso6Z31d5oPC6hHtO8qO37YbZkqr/fdkam3TuTOvcnaTZGVWYiU7EzlzxRhrQ1oDWtAa0AUAAFAAOBeJxIjoj1e9aqq1VdKqda1qNSiH0sD6V3hb02Xon+MS9HuAzTH9H95RW17nf8ivl6IUIQG33Mmyd1d35jGPEOLTHr3TGbTyM+jGVRbKWgsFuL1S/rlrTo0XTkz0JUn6C/X02anMkmNcfBJ/7H+65u9ur0t/4fQsa2b91O6xWa5pZWRRskc+R2KBjTADMTUkuHAtMxGuml4L40V7Ua1KrkavCiKZw22fEcjGpVV3kwuK447IJGxF2LI/ulHGuKcUCgO+M2+uMtW2I1pKx0ZEvmpSqduWub6FpLyzICKjMym0VQSSA4VLzoyKzA53nu0nqtzMB5icY/qL0K4WQq+JNuTN6qb1yryonepSWxGo1IaduUrheknPhAEAQBAWjgvvPHs7oCfGgdVv2bySPY7G9oXll29n+immzTUyPSi/mb9UpwU6SyI99CVi9ngTRcOW4QBAEBD8Jd0iSzd3A8eAip3zE4gOHUSDzUPCu0uKtJ0GcWVcvqxOTkypxSqbcmgqrWl0fCv0zt8CxMH/AJrsf3eP5V1s31796kCH0UJAo5mEAQBAEBVdlp/+5efD/l6dHcW1/gqm6+uL5bRV3l8yRZ1PTP7iQLzwuQgCAIDqtf0b/Ud8pUmT9oh/mTxQwidFTz8F+glOHU5QBAXHg882wdMv4iReM3XfzeL/AE/sadbZvsze/wAVJEuaJxQ99/lVo+3m/euXv9nexwfyN/ahxUz1z96mEphpCAIAgCA3W5G/DZLSHmvc3+JMPqV8oDhac/tG+qS37JbaUosNOmmVq7dG5cy9y9hMkZr0EWq5lzl1McCAQQQQCCNBB0EFeIua5jla5KKmSh1yKipVDlYn0rvC3psvRP8AGJej3AZpj+j+8ora9zv+RXy9EKEIBVAcVSiihu9xR/4hZ/XPyOVLdF/K4/5foTLP9oaXWvDjrwgKO3T3n3xa5ZQatLsWP7NuZtOmlesr3axZDAZGHAXOiVX8y5V55NyHGzkb00Zzuz5GrVqRjYXBdptFpih3nuGPzMGd57IPXRV9qTySUpEmF91Mm9ciczfKwfSxWs+6G7wj3X3G147RRk7Q8cAe2jXgfsn9ZUlx9orNSPo3rV0NaLuXKi+KdxMtWB6ONfJmUii6srAgN3uMvTve2RvJo157jJ6ryBU9DsU9So7orPw6z4kNE9ZPWbvb9UqneTJCP6KOirmXJxLqXiB14QBAEBrN1FO8bTXiJfb3M099Fa2HfYyl73XbwqleRHmqegfXQpJ8H/mux/d4/lXpk31796lHD6KEgUczCAIAgCAou+r2Fm3R2h7jRj3MikPA10EVHdTg0nmqpNq2as/ZHo2JVzfWbtVFXJ3oqom2hpgR0gzVVzLkUsBeOnThAEAQHVa/o3+o75SpMn7RD/MnihhE6Knn4L9BKcOpygCAuPB55tg6ZfxEi8Zuu/m8X+n9jTrbN9mb3+KkiXNE4oe+/wAqtH28371y9/s72OD+Rv7UOKmeufvUwlMNIQEtsFw98XUZGCssEsjhTS6PEYXt5zvjoI31yU3bGBW22DEX1IjGpudV1F+S9yrmLWHK+mk75M7VXgRJdaVQQBAWXg0v7HZ3o8+NGMaEnfj32/q73MeZeZXaWN6OJh0JMjsjtjuxe/t27VOismavm+idnTNuJ0uBLkrvC3psvRP8Yl6PcBmmP6P7yitr3O/5FfL0QoQgNvuZvrvSV0hibNjMMeKXUAq5prXFPo+9VFsWWtowUhJEVlFrVMvYqUzpp5EqUmUgPVypXJQkmUUcjj1g/trnPwXE/wDbdw/+iwxu34fPyODhDbUHvKOrTjNPdBUHhB7nmKfgyJRUwt1FyLkzpt9YY2bn9H98CVbjL+fbGSyPa1gbIGMa3ebiA5ydJqTnzLk7pLHg2W+FChqq1aqqq9q10difdSzkZp0w1XKlMp97uLz7hYpCDR0n+Czhq8GpHOG4x6lruXkMMtFiKnqs9de7NxdRN1T7aEb0UBV7VycSmF7UciEB9w2lzDVj3MNKVa4tNOkLB8JkVt69qKmhUqZMc5q1atD6tFufJQPke+mjGeXUrwVKxhy0KFVYbEbuREMnxIj+kqqdS2msIAgLs3H3p3xY43k1e0dyk4cdmYk9Iof1l4hdFZ+A2hEhonqr6zdy/Rap3HYSMf00FHduZd5uVRksIAgIbhMvYR2YWcHx5yKjfETTUnrIA5/G4F2txVmujTazTk9WHm2uVKcky7MhU2tMIyF6NM6+BY2D/wA12P7vH8q6yb69+9SDD6KEgUczCAIAgCA83YT/ADva/Xj/AA8a6eR9nb99qlZM9Ypvdwe68UbZbQ6hFGwyE5iN5jzvHgO/o00rwl1NzLlc6clErXK5qfuT5p36aXFnWgiokKJ3KWAvOi8CAIDotzwIpCSAAx5JOgANNSSpUk1XTMNEz3yeKGERURiqugoAFfoJUOHoMYL5RRQYwSiihcWDtwN2w0NaGUHmPd3n4Ee1eNXXtVLXiqqZ0b+1qHWWav8A+Zvf4qSRcyTyhb5eDaZyCCDNKQa6QZHL9ASDVSUhIqZbxvghxUxliuVNKmHjBS6KaaDGCUUULXwWvBsTqEZp315vEYvJ7uWqlotVU9xPFx01kdR3kO3fXILNacZtBHPjPYPRcCMdvRVwI5nU3l2VytrLaEnevyvh0Rdqe6veiUXale0qrSlfQxatzL9qRnGC6aildQYwSiih32K2OikZKx1HxuDmnnHDzHQRwErTMyzJiE6DFSrXJRfvw0KZw3uhvR7c6F3XDfMdqhEsZGgB7a5430ztd/vv6V4batlR7OmFgxUydi9jk0p89CnYy8dsZiOb/wBEKwtuGNZRUVpMeomKnwPsXa3ANW9mFpkq3+/6lRbXud/yK/xgvQ6KUVBjBKKKDGCUUUGMEoooMYJRRQs/BQf8tN9t/TavMLvfaYP5V8To7G6p280eE69hJaGwNcC2AHGz5u6u0jqAb7SFeXFWcsCTWYemWIuT8qZuK1XalFIdrx7+IjE7PEhmMF2dFKigxglFFC69x13NhsULRQl7RM45jV0gDtO/QEDoAXiV0U/EmbRiuWqI1b1E0I3JzWq9518jBbDgNRO3LxNy+JpBBAIIoRTSDpCpWxojVRzXLVMpKVqKlCiL7sYgtMsIIIje5oNfza+LXnpSvPVe92dNLNykOOqUVzUXv7e6ubYcZMQvRxXMTsUwsYKZRTTQYwSiihNcGN8COd1nc4Bs4BZU5u6t3h6za9kBcVdtZjo8q2ZYlVh5/wAq/ReCKqlxZEe8esN2ZfEtFeUnRhAardFf0Vkix3mrjURxg+M8/wAAN873TQG3sexpi0415DSjU6TuxE+a6E7diVVIs1NMl2Vdn7E0lNXpeMloldNIaucepo3mtG8AvaZKSgycBsCClGpz0qu1fvIcnGjOjPV7856Owf8Amux/d4/lVBN9e/epZQ+ihIFHMwgCAIAgPN2E/wA72v14/wAPGunkfZ2/fapWTPWKRdSzQTDcvu5kgAjnxpohmDv0jBzE+UOY5+feXHW3clBnFWNLUZE0e67foXanelcpbSdqOherEypzQsu7byinZjwvbI3fppB4HN0tPMV5jOyExJRPRzDFavJdy5l7joIUZkVt8xamUoZtOHNBFDnHOsmuVq1atFPipU+O92egzshbsKj668VPl43QO92egzshMKj668VF43QO92egzshMKj668VF43QfbGAaAB0Ci1PiPetXqq78p9RETMcrE+nX3uz0GdkLfhUfXXipjeN0DvdnoM7ITCo+uvFReN0DvdnoM7ITCo+uvFReN0H0yMDQAOgALW+K+J03Ku9an1GomYPjadIB6QCjI0RnQcqbloFai5z573Z6DOyFswqPrrxU+XjdA73Z6DOyEwqPrrxUXjdA73Z6DOyEwqPrrxUXjdB9MiaNAA6AAsHxoj0o9yrvWoRqJmQ4fE05y1p6QCjI8ViUa5UTYtArUXOhx3uz0GdkLPCo+uvFReN0DvdnoM7ITCo+uvFReN0DvdnoM7ITCo+uvFReN0DvdnoM7ITCo+uvFReN0DvdnoM7ITCo+uvFReN0H0xgGgAdAotT4j39NVXetT6iImY+TAz0W9kLYk1GTJfrxU+XjdA73Z6DOyF9wqPrrxUXjdA73Z6DOyEwqPrrxUXjdB2NFMwzLS5yuWrlqp9RKBYn06zAz0W9kLekzGRKI9eKmN43QO92egzshfcKj668VF43QO92egzshMKj668VF43QO92ei3shfMKj668VF43QdhK0oiqtEPpDt0e72KKrLPSaTRjfomnpHl9Azc67Sx7jpiZVIk36jNHvL/j35dnaVU1akOH6sPKvLzKzt9ukmkMkry97tJPBvADQBzBenSsrBlYSQoLb1qdifeVdq5TnosV8V189aqY6kGs9M4P8AzXY/u8fyrlZvr371LeH0UJAo5mEAQBAEB5uwn+d7X68f4eNdPI+zt++1SsmesUi6lmgIDvsVskieHxPdG4fnNNDTgPCOY5lomJaDMQ1hxmo5q9i5fvxM4cR8N18xaKTa5cI7hRtpjxxo7pHQO/WYcx6iOhcPaNw0J9Xyb71dV2VO5c6d9d5cS9sKmSKldqE3uq/bPaPoZWuPo6HjpYc/WuGnrGnZHr4aomnOnFMnzLiDNQovQcbFVhICAIAgCAIAgCAIAgCAIAgCAIAgCAIAgCAIAgCAIAgCAIAgOu0WhkbS57msaNLnODQOsrbBgRY77yE1XLoRKqYue1qVctCJ3xhCs8dRCHTu0VHixg+sRU9Qpzrr7PuKnI9HTKpDbozu4Zk71qmgrI9rQmZGesvIgd97p7TaqiR9GcWzxWdY0u6yV31mWDJWflgsq7WXKvl3IhSTE9GjZHLk0IaZXJECAID0zg/812P7vH8q5Wb69+9S3h9FCQKOZhAEAQBAebsJ/ne1+vH+HjXTyPs7fvtUrJnrFIupZoCAIAgA+GcL4EWhvrs3YWyGgEpkaPzZfHHtPjewqinbmrNm8rod6ulvqryyL3opOhWjHh9td+UlF34S26J4XD60bgR2HUp7SuVm7g3JllotdjkpzSv7ULGFbLf9RvAklh3XWKXROxp4JKxn9qgPUVzU1czacv0oSqmlvreGXihYQ5+XfmdxyG6Y8EVBBB3waj2qkexzFvXpRdC5CWiouY5WB9CAIAgCAIAgCAIAgCAIAgCAIAgCAIAgCA5QGBbr4s8P0s0TDwF4xupuk+xWErZU7NdTCcqaaZOObmaYkxCh9JyIR234RLKz6Nskx3qNxG9Zdn/ZXRylxE9EyxnNYn6l5ZP+RAi2vBb0cvL74EZvLCFan1EYZAOYY7+07N+yuok7irPg5YtYi7cicEy8VUrotrxnZGZOZF7ZbJJXY0r3yO4XOLqV4K6BzBdTLy0GXbeQWI1NCJQrYkV8RavWp0LeYBAEAQBAemcH/mux/d4/lXKzfXv3qW8PooSBRzMIAgCAIDzdhP8AO9r9eP8ADxrp5H2dv32qVkz1ikXUs0BAEAQBAEAQBAdtmtL4zWN74zwscWn2grVGgQoyXsVqOTQqIviZsiPYtWrQ3Vk3ZW2OlJi8Dee1rq9JIxveqWPcxZcbPBRF/wBqq3ki05EtlozDfervNxZcJM4+kihf6pcw/F3wVNGuFk3dVEc3fR3yReZKZbMROk1FNpZ8JcRH+JBK0/Uc1/xxVVRrgo6dVGRd6K3wviSy2Ya9Jqpz+hsoN39idpdIz1o3H5aqti3F2ozoo12531oSG2rLrnWncZ8O6yxO0WiMesSz5gFXxLmrVZngL3UXwVTe2el3Znp4GZDfFnf5M8DuiVh/ioT7KnofTgvT+lfobUmIS5nJxMpkrToc09BBUV8GIzpNVN6GxHIuZTsotRkKIAgCAUQCiA4caacyya1XdFKnyqGPLb4m+VLG3pe0fEqSyQmn9GE5dzVX5GCxWJnchhybpLGNNpg6pGu+BKmQ7BtN+aA7vRU8aGpZuAnvpxMGbdxYW/pi71Y5D78WinQrkbWfnh03ub9VU0utKWT3uSmvnwj2YeTHO/nxWtHvdX3KxhXCzzusiNTivyROZodbEFMyKpq7RhMdn7nZ2jgLpCfa0NHxVpBuChJ1sdV3Np4qvgRnW0vus5motW762v0Oji9SMfz4yuIFx1lwuk1XfmcvyvSK+1ph2aibk/7NNbL6tMte6TyuB0gvOL2Rm9yupezJOX6mE1u1ESvHPzIj5qM/pOUwAFPNAQBAEAQBAEAQBAemcH/mux/d4/lXKzfXv3qW8PooSBRzMIAgCAIClt3W4C32m8bRPFE10cjmFhMrBUCFjTmJqM4KvJWdgw4LWuXKn1IUaA976oaLJdefEM10e0pGMZfTyNWCxBkuvPiGa6PaTGMvp5DBYgyXXnxDNdHtJjGX08hgsQZLrz4hmuj2kxjL6eQwWIMl158QzXR7SYxl9PIYLEGS68+IZro9pMYy+nkMFiDJdefEM10e0mMZfTyGCxBkuvPiGa6PaTGMvp5DBYgyXXnxDNdHtJjGX08hgsQZLrz4hmuj2kxjL6eQwWIMl158QzXR7SYxl9PIYLEGS68+IZro9pMYy+nkMFiDJdefEM10e0mMZfTyGCxBkuvPiGa6PaTGMvp5DBYhxkuvPiGa6PaTGMDTyGCxBksvPiGa6LaTGUDW5H3Boh9x4M71b5MQb0Txj4OWLp6Vd0svcfUgRUzHe3B9fI0Bw/6pu2tKx5Bc7U/T5Gd5MJ73M+vAO+/+Z/3Y21jf2dqN/Sn0Pt7M6y8R4B33/wAz/uxtr5f2b8Nv6E+gvZnWXicHcDfR0h5/6tu2ski2emZifpT6Hy9mNZeJ1Pwc3udLCem0sP8AMtjZuTbmRE/pMVhRlzrzOnJbefEM10W0tuMoGnkY4NEGS28+IZro9pMZQNPI+YNEOcl158QzXR7SYxl9PIYLEGS68+IZro9pMYy+nkMFiDJdefEM10e0mMZfTyGCxBkuvPiGa6PaTGMvp5DBYgyXXnxDNdHtJjGX08hgsQZLrz4hmuj2kxjL6eQwWIMl158QzXR7SYxl9PIYLEGS68+IZro9pMYy+nkMFiDJdefEM10e0mMZfTyGCxBkuvPiGa6PaTGMvp5DBYgyXXnxDNdHtJjGX08hgsQZLrz4hmuj2kxjL6eQwWIMl158QzXR7SYxl9PIYLEGS68+IZro9pMYy+nkMFiDJdefEM10e0mMZfTyGCxC79yNhfBYLNDIMV8ULGPFQaOAoc4zFUMw9HxXOTMqlgxKNRDbrSZBAEAQBAEAQBAEAQBAEAQBAEAQBAEAQBAEAQBAEAQBAEAQBAEAQBAEAQBAEAQBAEAQBAEAQBAEAQBAEAQBAEAQBAEAQBAEAQBAEAQBAEAQBAEAQBAEAQBAEAQBAEAQBAEAQBAEAQBAEAQBAE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0594" name="Picture 2" descr="http://www.vanksen.fr/files/old/jpg/id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282" y="4380308"/>
            <a:ext cx="4286250" cy="2505076"/>
          </a:xfrm>
          <a:prstGeom prst="rect">
            <a:avLst/>
          </a:prstGeom>
          <a:noFill/>
        </p:spPr>
      </p:pic>
      <p:pic>
        <p:nvPicPr>
          <p:cNvPr id="9" name="berlitz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692014" y="3501008"/>
            <a:ext cx="4416490" cy="33123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260648"/>
            <a:ext cx="7272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Google, Facebook, eBay… ont-ils besoin de s’adapter aux particularités locales ?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2511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2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2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2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2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10000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628738" grpId="0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26508</TotalTime>
  <Words>909</Words>
  <Application>Microsoft Office PowerPoint</Application>
  <PresentationFormat>On-screen Show (4:3)</PresentationFormat>
  <Paragraphs>159</Paragraphs>
  <Slides>23</Slides>
  <Notes>23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Century Schoolbook</vt:lpstr>
      <vt:lpstr>Symbol</vt:lpstr>
      <vt:lpstr>Times New Roman</vt:lpstr>
      <vt:lpstr>Wingdings</vt:lpstr>
      <vt:lpstr>Wingdings 2</vt:lpstr>
      <vt:lpstr>Oriel</vt:lpstr>
      <vt:lpstr>PowerPoint Presentation</vt:lpstr>
      <vt:lpstr>Votre intervenant :  David CHELLY</vt:lpstr>
      <vt:lpstr>Objectifs de l’intervention</vt:lpstr>
      <vt:lpstr>Le contexte international</vt:lpstr>
      <vt:lpstr>Exercice (seul ou à plusieurs)</vt:lpstr>
      <vt:lpstr>Un secteur sans frontières</vt:lpstr>
      <vt:lpstr>Course à la croissance</vt:lpstr>
      <vt:lpstr>Le développement international</vt:lpstr>
      <vt:lpstr>Thing Global, Act local</vt:lpstr>
      <vt:lpstr>Leaders et challengers de l’internet dans le monde</vt:lpstr>
      <vt:lpstr>Exercice (environ 4 personnes)</vt:lpstr>
      <vt:lpstr>Les Français : des champions de l’internet… à l’étranger</vt:lpstr>
      <vt:lpstr>D’où viennent les leaders mondiaux de l’internet ?</vt:lpstr>
      <vt:lpstr>Travailler dans un environnement international</vt:lpstr>
      <vt:lpstr>Comparaison des cultures: Les travaux d’E. Hall</vt:lpstr>
      <vt:lpstr>Monochronisme vs. polychronisme</vt:lpstr>
      <vt:lpstr>Management d’équipes multiculturelles : les apports d’Hofstede</vt:lpstr>
      <vt:lpstr>Le modèle de la Silicon Valley</vt:lpstr>
      <vt:lpstr>Organisation et management : à l’opposé du modèle bureaucratique français</vt:lpstr>
      <vt:lpstr>Les ressources humaines</vt:lpstr>
      <vt:lpstr>Prendre du recul sur sa propre culture</vt:lpstr>
      <vt:lpstr>Les relations sociales en France</vt:lpstr>
      <vt:lpstr>comment négocient les Français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David Chelly</dc:creator>
  <cp:lastModifiedBy>David Chelly</cp:lastModifiedBy>
  <cp:revision>738</cp:revision>
  <dcterms:created xsi:type="dcterms:W3CDTF">2010-03-03T15:08:53Z</dcterms:created>
  <dcterms:modified xsi:type="dcterms:W3CDTF">2015-10-02T21:43:31Z</dcterms:modified>
</cp:coreProperties>
</file>